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83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3" autoAdjust="0"/>
    <p:restoredTop sz="95320" autoAdjust="0"/>
  </p:normalViewPr>
  <p:slideViewPr>
    <p:cSldViewPr>
      <p:cViewPr varScale="1">
        <p:scale>
          <a:sx n="105" d="100"/>
          <a:sy n="105" d="100"/>
        </p:scale>
        <p:origin x="174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76DFB-1911-46C6-97F1-8C5FFD365E6E}" type="slidenum"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pPr/>
              <a:t>6</a:t>
            </a:fld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6861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76DFB-1911-46C6-97F1-8C5FFD365E6E}" type="slidenum"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pPr/>
              <a:t>7</a:t>
            </a:fld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0708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76DFB-1911-46C6-97F1-8C5FFD365E6E}" type="slidenum"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pPr/>
              <a:t>8</a:t>
            </a:fld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00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37490" y="297020"/>
            <a:ext cx="5810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Meeting #93E	SP-210991</a:t>
            </a:r>
            <a:endParaRPr lang="zh-CN" altLang="zh-CN" sz="10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14 - 20 Sep 2021, Electronic meeting	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377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8A4BBA-93F3-4325-A9CB-E7F0369AE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9670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9914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82348" y="6533833"/>
            <a:ext cx="6169025" cy="215444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75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6" y="1454152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94107" y="6454460"/>
            <a:ext cx="5473170" cy="40354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900" dirty="0">
                <a:solidFill>
                  <a:schemeClr val="bg1"/>
                </a:solidFill>
              </a:rPr>
              <a:t>TSG </a:t>
            </a:r>
            <a:r>
              <a:rPr lang="en-GB" altLang="de-DE" sz="900" dirty="0" smtClean="0">
                <a:solidFill>
                  <a:schemeClr val="bg1"/>
                </a:solidFill>
              </a:rPr>
              <a:t>SA#93E</a:t>
            </a:r>
            <a:r>
              <a:rPr lang="en-US" altLang="de-DE" sz="900" dirty="0" smtClean="0">
                <a:solidFill>
                  <a:schemeClr val="bg1"/>
                </a:solidFill>
              </a:rPr>
              <a:t> </a:t>
            </a:r>
            <a:r>
              <a:rPr lang="en-US" altLang="de-DE" sz="900" dirty="0">
                <a:solidFill>
                  <a:schemeClr val="bg1"/>
                </a:solidFill>
              </a:rPr>
              <a:t>(e-meeting), </a:t>
            </a:r>
            <a:r>
              <a:rPr lang="en-US" altLang="zh-CN" sz="900" dirty="0" smtClean="0">
                <a:solidFill>
                  <a:schemeClr val="bg1"/>
                </a:solidFill>
              </a:rPr>
              <a:t>14 - 20 Sep, 2021</a:t>
            </a:r>
            <a:endParaRPr lang="en-US" altLang="de-DE" sz="9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1" y="645445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750" b="1" smtClean="0"/>
              <a:pPr algn="ctr">
                <a:defRPr/>
              </a:pPr>
              <a:t>‹#›</a:t>
            </a:fld>
            <a:endParaRPr lang="en-GB" altLang="en-US" sz="750" b="1" dirty="0"/>
          </a:p>
          <a:p>
            <a:pPr>
              <a:defRPr/>
            </a:pPr>
            <a:endParaRPr lang="en-GB" altLang="en-US" sz="75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9"/>
            <a:ext cx="77777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750">
                <a:solidFill>
                  <a:schemeClr val="bg1"/>
                </a:solidFill>
              </a:rPr>
              <a:t>© 3GPP 2012</a:t>
            </a:r>
            <a:endParaRPr lang="en-GB" altLang="en-US" sz="75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6" y="6533834"/>
            <a:ext cx="77777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75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921" y="26987"/>
            <a:ext cx="100711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904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</a:defRPr>
      </a:lvl5pPr>
      <a:lvl6pPr marL="18859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6pPr>
      <a:lvl7pPr marL="22288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7pPr>
      <a:lvl8pPr marL="25717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8pPr>
      <a:lvl9pPr marL="29146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emf"/><Relationship Id="rId7" Type="http://schemas.openxmlformats.org/officeDocument/2006/relationships/image" Target="../media/image8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emf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1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4077072"/>
            <a:ext cx="6400800" cy="478904"/>
          </a:xfrm>
        </p:spPr>
        <p:txBody>
          <a:bodyPr/>
          <a:lstStyle/>
          <a:p>
            <a:r>
              <a:rPr lang="en-US" sz="1800" dirty="0" smtClean="0"/>
              <a:t>China Mobile, </a:t>
            </a:r>
            <a:r>
              <a:rPr lang="en-US" sz="1800" dirty="0" err="1" smtClean="0"/>
              <a:t>Spreadtrum</a:t>
            </a:r>
            <a:r>
              <a:rPr lang="en-US" sz="1800" dirty="0" smtClean="0"/>
              <a:t> Communications, Huawei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14400" y="1700808"/>
            <a:ext cx="6858000" cy="873051"/>
          </a:xfrm>
        </p:spPr>
        <p:txBody>
          <a:bodyPr/>
          <a:lstStyle/>
          <a:p>
            <a:r>
              <a:rPr lang="en-US" altLang="zh-CN" dirty="0" smtClean="0"/>
              <a:t>Motivation of </a:t>
            </a:r>
            <a:r>
              <a:rPr lang="en-US" dirty="0" smtClean="0"/>
              <a:t>Passive </a:t>
            </a:r>
            <a:r>
              <a:rPr lang="en-US" dirty="0" err="1" smtClean="0"/>
              <a:t>IoT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1"/>
          <p:cNvSpPr txBox="1">
            <a:spLocks/>
          </p:cNvSpPr>
          <p:nvPr/>
        </p:nvSpPr>
        <p:spPr>
          <a:xfrm>
            <a:off x="199703" y="238663"/>
            <a:ext cx="5884465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Categories of Use Cases for Passive IoT</a:t>
            </a:r>
          </a:p>
        </p:txBody>
      </p:sp>
      <p:sp>
        <p:nvSpPr>
          <p:cNvPr id="10" name="矩形 9"/>
          <p:cNvSpPr/>
          <p:nvPr/>
        </p:nvSpPr>
        <p:spPr>
          <a:xfrm>
            <a:off x="210935" y="1285360"/>
            <a:ext cx="4318312" cy="1161857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defTabSz="913814">
              <a:spcBef>
                <a:spcPts val="225"/>
              </a:spcBef>
              <a:spcAft>
                <a:spcPts val="225"/>
              </a:spcAft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Pre-stored data report</a:t>
            </a:r>
            <a:r>
              <a:rPr lang="zh-CN" alt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(e.g., Automated asset management)</a:t>
            </a:r>
          </a:p>
          <a:p>
            <a:pPr defTabSz="913814">
              <a:spcAft>
                <a:spcPts val="150"/>
              </a:spcAft>
            </a:pPr>
            <a:r>
              <a:rPr lang="en-US" altLang="zh-CN" sz="105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Small size, ultra-low cost, and </a:t>
            </a:r>
            <a:r>
              <a:rPr lang="en-US" altLang="zh-CN" sz="105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batteryless</a:t>
            </a:r>
            <a:r>
              <a:rPr lang="en-US" altLang="zh-CN" sz="105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device </a:t>
            </a:r>
            <a:r>
              <a:rPr lang="en-US" altLang="zh-CN" sz="10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required in most cases for a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utomated real-time inventory and tracking of objects for asset management. Typical industries include:</a:t>
            </a:r>
          </a:p>
          <a:p>
            <a:pPr marL="128536" indent="-128536" defTabSz="913814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Manufacturing </a:t>
            </a:r>
          </a:p>
          <a:p>
            <a:pPr marL="128536" indent="-128536" defTabSz="913814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Logistics and warehousing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86689" y="3827357"/>
            <a:ext cx="1255813" cy="971620"/>
            <a:chOff x="1630047" y="2452767"/>
            <a:chExt cx="1001891" cy="1109579"/>
          </a:xfrm>
        </p:grpSpPr>
        <p:grpSp>
          <p:nvGrpSpPr>
            <p:cNvPr id="12" name="组合 11"/>
            <p:cNvGrpSpPr/>
            <p:nvPr/>
          </p:nvGrpSpPr>
          <p:grpSpPr>
            <a:xfrm>
              <a:off x="1630047" y="2452767"/>
              <a:ext cx="805214" cy="1077400"/>
              <a:chOff x="2824708" y="3608503"/>
              <a:chExt cx="1216071" cy="1627138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2824708" y="3823391"/>
                <a:ext cx="1203944" cy="1412250"/>
                <a:chOff x="2507271" y="3826177"/>
                <a:chExt cx="1338751" cy="1570381"/>
              </a:xfrm>
            </p:grpSpPr>
            <p:pic>
              <p:nvPicPr>
                <p:cNvPr id="141" name="图片 140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507272" y="4215308"/>
                  <a:ext cx="1338750" cy="1181250"/>
                </a:xfrm>
                <a:prstGeom prst="rect">
                  <a:avLst/>
                </a:prstGeom>
              </p:spPr>
            </p:pic>
            <p:pic>
              <p:nvPicPr>
                <p:cNvPr id="142" name="图片 14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507271" y="3826177"/>
                  <a:ext cx="1338751" cy="1181251"/>
                </a:xfrm>
                <a:prstGeom prst="rect">
                  <a:avLst/>
                </a:prstGeom>
              </p:spPr>
            </p:pic>
          </p:grpSp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77029" y="3608503"/>
                <a:ext cx="663750" cy="753750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2377426" y="2826769"/>
              <a:ext cx="254512" cy="624381"/>
              <a:chOff x="8983037" y="4714329"/>
              <a:chExt cx="406163" cy="996420"/>
            </a:xfrm>
          </p:grpSpPr>
          <p:sp>
            <p:nvSpPr>
              <p:cNvPr id="77" name="íṥlïḓè">
                <a:extLst>
                  <a:ext uri="{FF2B5EF4-FFF2-40B4-BE49-F238E27FC236}">
                    <a16:creationId xmlns:a16="http://schemas.microsoft.com/office/drawing/2014/main" id="{27EEA7C1-8535-4B54-9098-BAC8931A0874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ïṧľïďe">
                <a:extLst>
                  <a:ext uri="{FF2B5EF4-FFF2-40B4-BE49-F238E27FC236}">
                    <a16:creationId xmlns:a16="http://schemas.microsoft.com/office/drawing/2014/main" id="{E0A19DE4-B4FD-454C-BA16-24C2631B6356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C9976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ï$ḻíďè">
                <a:extLst>
                  <a:ext uri="{FF2B5EF4-FFF2-40B4-BE49-F238E27FC236}">
                    <a16:creationId xmlns:a16="http://schemas.microsoft.com/office/drawing/2014/main" id="{5609C0E0-52F2-45C3-B95E-47548E06EEFE}"/>
                  </a:ext>
                </a:extLst>
              </p:cNvPr>
              <p:cNvSpPr/>
              <p:nvPr/>
            </p:nvSpPr>
            <p:spPr bwMode="auto">
              <a:xfrm>
                <a:off x="9235648" y="4966118"/>
                <a:ext cx="122592" cy="352091"/>
              </a:xfrm>
              <a:custGeom>
                <a:avLst/>
                <a:gdLst>
                  <a:gd name="T0" fmla="*/ 119 w 143"/>
                  <a:gd name="T1" fmla="*/ 128 h 411"/>
                  <a:gd name="T2" fmla="*/ 143 w 143"/>
                  <a:gd name="T3" fmla="*/ 223 h 411"/>
                  <a:gd name="T4" fmla="*/ 125 w 143"/>
                  <a:gd name="T5" fmla="*/ 338 h 411"/>
                  <a:gd name="T6" fmla="*/ 51 w 143"/>
                  <a:gd name="T7" fmla="*/ 385 h 411"/>
                  <a:gd name="T8" fmla="*/ 44 w 143"/>
                  <a:gd name="T9" fmla="*/ 405 h 411"/>
                  <a:gd name="T10" fmla="*/ 20 w 143"/>
                  <a:gd name="T11" fmla="*/ 376 h 411"/>
                  <a:gd name="T12" fmla="*/ 14 w 143"/>
                  <a:gd name="T13" fmla="*/ 343 h 411"/>
                  <a:gd name="T14" fmla="*/ 11 w 143"/>
                  <a:gd name="T15" fmla="*/ 291 h 411"/>
                  <a:gd name="T16" fmla="*/ 1 w 143"/>
                  <a:gd name="T17" fmla="*/ 154 h 411"/>
                  <a:gd name="T18" fmla="*/ 13 w 143"/>
                  <a:gd name="T19" fmla="*/ 40 h 411"/>
                  <a:gd name="T20" fmla="*/ 72 w 143"/>
                  <a:gd name="T21" fmla="*/ 0 h 411"/>
                  <a:gd name="T22" fmla="*/ 119 w 143"/>
                  <a:gd name="T23" fmla="*/ 128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411">
                    <a:moveTo>
                      <a:pt x="119" y="128"/>
                    </a:moveTo>
                    <a:cubicBezTo>
                      <a:pt x="133" y="153"/>
                      <a:pt x="143" y="223"/>
                      <a:pt x="143" y="223"/>
                    </a:cubicBezTo>
                    <a:cubicBezTo>
                      <a:pt x="143" y="223"/>
                      <a:pt x="139" y="320"/>
                      <a:pt x="125" y="338"/>
                    </a:cubicBezTo>
                    <a:cubicBezTo>
                      <a:pt x="111" y="357"/>
                      <a:pt x="64" y="392"/>
                      <a:pt x="51" y="385"/>
                    </a:cubicBezTo>
                    <a:cubicBezTo>
                      <a:pt x="38" y="379"/>
                      <a:pt x="52" y="411"/>
                      <a:pt x="44" y="405"/>
                    </a:cubicBezTo>
                    <a:cubicBezTo>
                      <a:pt x="35" y="400"/>
                      <a:pt x="24" y="393"/>
                      <a:pt x="20" y="376"/>
                    </a:cubicBezTo>
                    <a:cubicBezTo>
                      <a:pt x="16" y="360"/>
                      <a:pt x="15" y="353"/>
                      <a:pt x="14" y="343"/>
                    </a:cubicBezTo>
                    <a:cubicBezTo>
                      <a:pt x="13" y="332"/>
                      <a:pt x="12" y="303"/>
                      <a:pt x="11" y="291"/>
                    </a:cubicBezTo>
                    <a:cubicBezTo>
                      <a:pt x="11" y="280"/>
                      <a:pt x="0" y="208"/>
                      <a:pt x="1" y="154"/>
                    </a:cubicBezTo>
                    <a:cubicBezTo>
                      <a:pt x="2" y="101"/>
                      <a:pt x="10" y="59"/>
                      <a:pt x="13" y="40"/>
                    </a:cubicBezTo>
                    <a:cubicBezTo>
                      <a:pt x="17" y="21"/>
                      <a:pt x="72" y="0"/>
                      <a:pt x="72" y="0"/>
                    </a:cubicBezTo>
                    <a:lnTo>
                      <a:pt x="119" y="128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ïṣļîḋe">
                <a:extLst>
                  <a:ext uri="{FF2B5EF4-FFF2-40B4-BE49-F238E27FC236}">
                    <a16:creationId xmlns:a16="http://schemas.microsoft.com/office/drawing/2014/main" id="{7E8FD9ED-EA83-4B19-8FA1-AA1776536761}"/>
                  </a:ext>
                </a:extLst>
              </p:cNvPr>
              <p:cNvSpPr/>
              <p:nvPr/>
            </p:nvSpPr>
            <p:spPr bwMode="auto">
              <a:xfrm>
                <a:off x="9197673" y="5023493"/>
                <a:ext cx="83379" cy="636901"/>
              </a:xfrm>
              <a:custGeom>
                <a:avLst/>
                <a:gdLst>
                  <a:gd name="T0" fmla="*/ 52 w 97"/>
                  <a:gd name="T1" fmla="*/ 0 h 743"/>
                  <a:gd name="T2" fmla="*/ 48 w 97"/>
                  <a:gd name="T3" fmla="*/ 43 h 743"/>
                  <a:gd name="T4" fmla="*/ 48 w 97"/>
                  <a:gd name="T5" fmla="*/ 283 h 743"/>
                  <a:gd name="T6" fmla="*/ 0 w 97"/>
                  <a:gd name="T7" fmla="*/ 726 h 743"/>
                  <a:gd name="T8" fmla="*/ 71 w 97"/>
                  <a:gd name="T9" fmla="*/ 743 h 743"/>
                  <a:gd name="T10" fmla="*/ 97 w 97"/>
                  <a:gd name="T11" fmla="*/ 606 h 743"/>
                  <a:gd name="T12" fmla="*/ 52 w 97"/>
                  <a:gd name="T13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743">
                    <a:moveTo>
                      <a:pt x="52" y="0"/>
                    </a:moveTo>
                    <a:cubicBezTo>
                      <a:pt x="51" y="13"/>
                      <a:pt x="49" y="28"/>
                      <a:pt x="48" y="43"/>
                    </a:cubicBezTo>
                    <a:cubicBezTo>
                      <a:pt x="40" y="137"/>
                      <a:pt x="45" y="220"/>
                      <a:pt x="48" y="283"/>
                    </a:cubicBezTo>
                    <a:cubicBezTo>
                      <a:pt x="52" y="345"/>
                      <a:pt x="18" y="541"/>
                      <a:pt x="0" y="726"/>
                    </a:cubicBezTo>
                    <a:cubicBezTo>
                      <a:pt x="71" y="743"/>
                      <a:pt x="71" y="743"/>
                      <a:pt x="71" y="743"/>
                    </a:cubicBezTo>
                    <a:cubicBezTo>
                      <a:pt x="97" y="606"/>
                      <a:pt x="97" y="606"/>
                      <a:pt x="97" y="606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ïŝḻíḍè">
                <a:extLst>
                  <a:ext uri="{FF2B5EF4-FFF2-40B4-BE49-F238E27FC236}">
                    <a16:creationId xmlns:a16="http://schemas.microsoft.com/office/drawing/2014/main" id="{442FE717-22A0-41ED-80EC-4075ADAE4BEA}"/>
                  </a:ext>
                </a:extLst>
              </p:cNvPr>
              <p:cNvSpPr/>
              <p:nvPr/>
            </p:nvSpPr>
            <p:spPr bwMode="auto">
              <a:xfrm>
                <a:off x="9193546" y="5018539"/>
                <a:ext cx="92460" cy="645982"/>
              </a:xfrm>
              <a:custGeom>
                <a:avLst/>
                <a:gdLst>
                  <a:gd name="T0" fmla="*/ 57 w 108"/>
                  <a:gd name="T1" fmla="*/ 6 h 754"/>
                  <a:gd name="T2" fmla="*/ 52 w 108"/>
                  <a:gd name="T3" fmla="*/ 5 h 754"/>
                  <a:gd name="T4" fmla="*/ 48 w 108"/>
                  <a:gd name="T5" fmla="*/ 48 h 754"/>
                  <a:gd name="T6" fmla="*/ 43 w 108"/>
                  <a:gd name="T7" fmla="*/ 159 h 754"/>
                  <a:gd name="T8" fmla="*/ 48 w 108"/>
                  <a:gd name="T9" fmla="*/ 289 h 754"/>
                  <a:gd name="T10" fmla="*/ 48 w 108"/>
                  <a:gd name="T11" fmla="*/ 299 h 754"/>
                  <a:gd name="T12" fmla="*/ 43 w 108"/>
                  <a:gd name="T13" fmla="*/ 372 h 754"/>
                  <a:gd name="T14" fmla="*/ 0 w 108"/>
                  <a:gd name="T15" fmla="*/ 732 h 754"/>
                  <a:gd name="T16" fmla="*/ 4 w 108"/>
                  <a:gd name="T17" fmla="*/ 737 h 754"/>
                  <a:gd name="T18" fmla="*/ 74 w 108"/>
                  <a:gd name="T19" fmla="*/ 754 h 754"/>
                  <a:gd name="T20" fmla="*/ 79 w 108"/>
                  <a:gd name="T21" fmla="*/ 753 h 754"/>
                  <a:gd name="T22" fmla="*/ 81 w 108"/>
                  <a:gd name="T23" fmla="*/ 750 h 754"/>
                  <a:gd name="T24" fmla="*/ 108 w 108"/>
                  <a:gd name="T25" fmla="*/ 613 h 754"/>
                  <a:gd name="T26" fmla="*/ 108 w 108"/>
                  <a:gd name="T27" fmla="*/ 612 h 754"/>
                  <a:gd name="T28" fmla="*/ 63 w 108"/>
                  <a:gd name="T29" fmla="*/ 6 h 754"/>
                  <a:gd name="T30" fmla="*/ 57 w 108"/>
                  <a:gd name="T31" fmla="*/ 1 h 754"/>
                  <a:gd name="T32" fmla="*/ 52 w 108"/>
                  <a:gd name="T33" fmla="*/ 5 h 754"/>
                  <a:gd name="T34" fmla="*/ 57 w 108"/>
                  <a:gd name="T35" fmla="*/ 6 h 754"/>
                  <a:gd name="T36" fmla="*/ 52 w 108"/>
                  <a:gd name="T37" fmla="*/ 6 h 754"/>
                  <a:gd name="T38" fmla="*/ 97 w 108"/>
                  <a:gd name="T39" fmla="*/ 612 h 754"/>
                  <a:gd name="T40" fmla="*/ 71 w 108"/>
                  <a:gd name="T41" fmla="*/ 742 h 754"/>
                  <a:gd name="T42" fmla="*/ 7 w 108"/>
                  <a:gd name="T43" fmla="*/ 727 h 754"/>
                  <a:gd name="T44" fmla="*/ 5 w 108"/>
                  <a:gd name="T45" fmla="*/ 732 h 754"/>
                  <a:gd name="T46" fmla="*/ 11 w 108"/>
                  <a:gd name="T47" fmla="*/ 733 h 754"/>
                  <a:gd name="T48" fmla="*/ 41 w 108"/>
                  <a:gd name="T49" fmla="*/ 477 h 754"/>
                  <a:gd name="T50" fmla="*/ 54 w 108"/>
                  <a:gd name="T51" fmla="*/ 373 h 754"/>
                  <a:gd name="T52" fmla="*/ 59 w 108"/>
                  <a:gd name="T53" fmla="*/ 299 h 754"/>
                  <a:gd name="T54" fmla="*/ 59 w 108"/>
                  <a:gd name="T55" fmla="*/ 288 h 754"/>
                  <a:gd name="T56" fmla="*/ 54 w 108"/>
                  <a:gd name="T57" fmla="*/ 159 h 754"/>
                  <a:gd name="T58" fmla="*/ 59 w 108"/>
                  <a:gd name="T59" fmla="*/ 49 h 754"/>
                  <a:gd name="T60" fmla="*/ 63 w 108"/>
                  <a:gd name="T61" fmla="*/ 7 h 754"/>
                  <a:gd name="T62" fmla="*/ 57 w 108"/>
                  <a:gd name="T63" fmla="*/ 6 h 754"/>
                  <a:gd name="T64" fmla="*/ 52 w 108"/>
                  <a:gd name="T65" fmla="*/ 6 h 754"/>
                  <a:gd name="T66" fmla="*/ 57 w 108"/>
                  <a:gd name="T67" fmla="*/ 6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8" h="754">
                    <a:moveTo>
                      <a:pt x="57" y="6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0" y="19"/>
                      <a:pt x="49" y="33"/>
                      <a:pt x="48" y="48"/>
                    </a:cubicBezTo>
                    <a:cubicBezTo>
                      <a:pt x="44" y="87"/>
                      <a:pt x="43" y="124"/>
                      <a:pt x="43" y="159"/>
                    </a:cubicBezTo>
                    <a:cubicBezTo>
                      <a:pt x="43" y="208"/>
                      <a:pt x="46" y="252"/>
                      <a:pt x="48" y="289"/>
                    </a:cubicBezTo>
                    <a:cubicBezTo>
                      <a:pt x="48" y="292"/>
                      <a:pt x="48" y="295"/>
                      <a:pt x="48" y="299"/>
                    </a:cubicBezTo>
                    <a:cubicBezTo>
                      <a:pt x="48" y="316"/>
                      <a:pt x="46" y="341"/>
                      <a:pt x="43" y="372"/>
                    </a:cubicBezTo>
                    <a:cubicBezTo>
                      <a:pt x="33" y="462"/>
                      <a:pt x="13" y="599"/>
                      <a:pt x="0" y="732"/>
                    </a:cubicBezTo>
                    <a:cubicBezTo>
                      <a:pt x="0" y="734"/>
                      <a:pt x="2" y="737"/>
                      <a:pt x="4" y="737"/>
                    </a:cubicBezTo>
                    <a:cubicBezTo>
                      <a:pt x="74" y="754"/>
                      <a:pt x="74" y="754"/>
                      <a:pt x="74" y="754"/>
                    </a:cubicBezTo>
                    <a:cubicBezTo>
                      <a:pt x="76" y="754"/>
                      <a:pt x="77" y="754"/>
                      <a:pt x="79" y="753"/>
                    </a:cubicBezTo>
                    <a:cubicBezTo>
                      <a:pt x="80" y="753"/>
                      <a:pt x="81" y="751"/>
                      <a:pt x="81" y="750"/>
                    </a:cubicBezTo>
                    <a:cubicBezTo>
                      <a:pt x="108" y="613"/>
                      <a:pt x="108" y="613"/>
                      <a:pt x="108" y="613"/>
                    </a:cubicBezTo>
                    <a:cubicBezTo>
                      <a:pt x="108" y="613"/>
                      <a:pt x="108" y="612"/>
                      <a:pt x="108" y="612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3"/>
                      <a:pt x="60" y="1"/>
                      <a:pt x="57" y="1"/>
                    </a:cubicBezTo>
                    <a:cubicBezTo>
                      <a:pt x="55" y="0"/>
                      <a:pt x="52" y="3"/>
                      <a:pt x="52" y="5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97" y="612"/>
                      <a:pt x="97" y="612"/>
                      <a:pt x="97" y="612"/>
                    </a:cubicBezTo>
                    <a:cubicBezTo>
                      <a:pt x="71" y="742"/>
                      <a:pt x="71" y="742"/>
                      <a:pt x="71" y="742"/>
                    </a:cubicBezTo>
                    <a:cubicBezTo>
                      <a:pt x="7" y="727"/>
                      <a:pt x="7" y="727"/>
                      <a:pt x="7" y="727"/>
                    </a:cubicBezTo>
                    <a:cubicBezTo>
                      <a:pt x="5" y="732"/>
                      <a:pt x="5" y="732"/>
                      <a:pt x="5" y="732"/>
                    </a:cubicBezTo>
                    <a:cubicBezTo>
                      <a:pt x="11" y="733"/>
                      <a:pt x="11" y="733"/>
                      <a:pt x="11" y="733"/>
                    </a:cubicBezTo>
                    <a:cubicBezTo>
                      <a:pt x="19" y="645"/>
                      <a:pt x="31" y="554"/>
                      <a:pt x="41" y="477"/>
                    </a:cubicBezTo>
                    <a:cubicBezTo>
                      <a:pt x="46" y="438"/>
                      <a:pt x="50" y="403"/>
                      <a:pt x="54" y="373"/>
                    </a:cubicBezTo>
                    <a:cubicBezTo>
                      <a:pt x="57" y="342"/>
                      <a:pt x="59" y="317"/>
                      <a:pt x="59" y="299"/>
                    </a:cubicBezTo>
                    <a:cubicBezTo>
                      <a:pt x="59" y="295"/>
                      <a:pt x="59" y="292"/>
                      <a:pt x="59" y="288"/>
                    </a:cubicBezTo>
                    <a:cubicBezTo>
                      <a:pt x="56" y="252"/>
                      <a:pt x="54" y="208"/>
                      <a:pt x="54" y="159"/>
                    </a:cubicBezTo>
                    <a:cubicBezTo>
                      <a:pt x="54" y="125"/>
                      <a:pt x="55" y="88"/>
                      <a:pt x="59" y="49"/>
                    </a:cubicBezTo>
                    <a:cubicBezTo>
                      <a:pt x="60" y="34"/>
                      <a:pt x="61" y="20"/>
                      <a:pt x="63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7" y="6"/>
                      <a:pt x="57" y="6"/>
                      <a:pt x="57" y="6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iṥlíḑè">
                <a:extLst>
                  <a:ext uri="{FF2B5EF4-FFF2-40B4-BE49-F238E27FC236}">
                    <a16:creationId xmlns:a16="http://schemas.microsoft.com/office/drawing/2014/main" id="{68C148E5-FC98-41FE-8C31-E25CB09B4EC1}"/>
                  </a:ext>
                </a:extLst>
              </p:cNvPr>
              <p:cNvSpPr/>
              <p:nvPr/>
            </p:nvSpPr>
            <p:spPr bwMode="auto">
              <a:xfrm>
                <a:off x="9251746" y="4714329"/>
                <a:ext cx="126307" cy="158503"/>
              </a:xfrm>
              <a:custGeom>
                <a:avLst/>
                <a:gdLst>
                  <a:gd name="T0" fmla="*/ 18 w 147"/>
                  <a:gd name="T1" fmla="*/ 65 h 185"/>
                  <a:gd name="T2" fmla="*/ 0 w 147"/>
                  <a:gd name="T3" fmla="*/ 38 h 185"/>
                  <a:gd name="T4" fmla="*/ 123 w 147"/>
                  <a:gd name="T5" fmla="*/ 79 h 185"/>
                  <a:gd name="T6" fmla="*/ 130 w 147"/>
                  <a:gd name="T7" fmla="*/ 148 h 185"/>
                  <a:gd name="T8" fmla="*/ 89 w 147"/>
                  <a:gd name="T9" fmla="*/ 185 h 185"/>
                  <a:gd name="T10" fmla="*/ 18 w 147"/>
                  <a:gd name="T11" fmla="*/ 6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85">
                    <a:moveTo>
                      <a:pt x="18" y="65"/>
                    </a:moveTo>
                    <a:cubicBezTo>
                      <a:pt x="18" y="65"/>
                      <a:pt x="5" y="50"/>
                      <a:pt x="0" y="38"/>
                    </a:cubicBezTo>
                    <a:cubicBezTo>
                      <a:pt x="0" y="38"/>
                      <a:pt x="90" y="0"/>
                      <a:pt x="123" y="79"/>
                    </a:cubicBezTo>
                    <a:cubicBezTo>
                      <a:pt x="123" y="79"/>
                      <a:pt x="147" y="103"/>
                      <a:pt x="130" y="148"/>
                    </a:cubicBezTo>
                    <a:cubicBezTo>
                      <a:pt x="117" y="181"/>
                      <a:pt x="89" y="185"/>
                      <a:pt x="89" y="185"/>
                    </a:cubicBezTo>
                    <a:cubicBezTo>
                      <a:pt x="18" y="65"/>
                      <a:pt x="18" y="65"/>
                      <a:pt x="18" y="65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íŝḷïḓé">
                <a:extLst>
                  <a:ext uri="{FF2B5EF4-FFF2-40B4-BE49-F238E27FC236}">
                    <a16:creationId xmlns:a16="http://schemas.microsoft.com/office/drawing/2014/main" id="{85A02596-D703-424B-8CF1-543D9ADDE3AB}"/>
                  </a:ext>
                </a:extLst>
              </p:cNvPr>
              <p:cNvSpPr/>
              <p:nvPr/>
            </p:nvSpPr>
            <p:spPr bwMode="auto">
              <a:xfrm>
                <a:off x="9246793" y="4734555"/>
                <a:ext cx="127132" cy="143231"/>
              </a:xfrm>
              <a:custGeom>
                <a:avLst/>
                <a:gdLst>
                  <a:gd name="T0" fmla="*/ 24 w 148"/>
                  <a:gd name="T1" fmla="*/ 41 h 167"/>
                  <a:gd name="T2" fmla="*/ 28 w 148"/>
                  <a:gd name="T3" fmla="*/ 37 h 167"/>
                  <a:gd name="T4" fmla="*/ 28 w 148"/>
                  <a:gd name="T5" fmla="*/ 37 h 167"/>
                  <a:gd name="T6" fmla="*/ 20 w 148"/>
                  <a:gd name="T7" fmla="*/ 28 h 167"/>
                  <a:gd name="T8" fmla="*/ 11 w 148"/>
                  <a:gd name="T9" fmla="*/ 12 h 167"/>
                  <a:gd name="T10" fmla="*/ 6 w 148"/>
                  <a:gd name="T11" fmla="*/ 14 h 167"/>
                  <a:gd name="T12" fmla="*/ 8 w 148"/>
                  <a:gd name="T13" fmla="*/ 19 h 167"/>
                  <a:gd name="T14" fmla="*/ 8 w 148"/>
                  <a:gd name="T15" fmla="*/ 19 h 167"/>
                  <a:gd name="T16" fmla="*/ 53 w 148"/>
                  <a:gd name="T17" fmla="*/ 11 h 167"/>
                  <a:gd name="T18" fmla="*/ 92 w 148"/>
                  <a:gd name="T19" fmla="*/ 20 h 167"/>
                  <a:gd name="T20" fmla="*/ 124 w 148"/>
                  <a:gd name="T21" fmla="*/ 57 h 167"/>
                  <a:gd name="T22" fmla="*/ 126 w 148"/>
                  <a:gd name="T23" fmla="*/ 59 h 167"/>
                  <a:gd name="T24" fmla="*/ 127 w 148"/>
                  <a:gd name="T25" fmla="*/ 58 h 167"/>
                  <a:gd name="T26" fmla="*/ 126 w 148"/>
                  <a:gd name="T27" fmla="*/ 59 h 167"/>
                  <a:gd name="T28" fmla="*/ 126 w 148"/>
                  <a:gd name="T29" fmla="*/ 59 h 167"/>
                  <a:gd name="T30" fmla="*/ 127 w 148"/>
                  <a:gd name="T31" fmla="*/ 58 h 167"/>
                  <a:gd name="T32" fmla="*/ 126 w 148"/>
                  <a:gd name="T33" fmla="*/ 59 h 167"/>
                  <a:gd name="T34" fmla="*/ 131 w 148"/>
                  <a:gd name="T35" fmla="*/ 68 h 167"/>
                  <a:gd name="T36" fmla="*/ 137 w 148"/>
                  <a:gd name="T37" fmla="*/ 93 h 167"/>
                  <a:gd name="T38" fmla="*/ 131 w 148"/>
                  <a:gd name="T39" fmla="*/ 122 h 167"/>
                  <a:gd name="T40" fmla="*/ 108 w 148"/>
                  <a:gd name="T41" fmla="*/ 150 h 167"/>
                  <a:gd name="T42" fmla="*/ 98 w 148"/>
                  <a:gd name="T43" fmla="*/ 154 h 167"/>
                  <a:gd name="T44" fmla="*/ 95 w 148"/>
                  <a:gd name="T45" fmla="*/ 155 h 167"/>
                  <a:gd name="T46" fmla="*/ 94 w 148"/>
                  <a:gd name="T47" fmla="*/ 155 h 167"/>
                  <a:gd name="T48" fmla="*/ 94 w 148"/>
                  <a:gd name="T49" fmla="*/ 155 h 167"/>
                  <a:gd name="T50" fmla="*/ 94 w 148"/>
                  <a:gd name="T51" fmla="*/ 155 h 167"/>
                  <a:gd name="T52" fmla="*/ 95 w 148"/>
                  <a:gd name="T53" fmla="*/ 158 h 167"/>
                  <a:gd name="T54" fmla="*/ 94 w 148"/>
                  <a:gd name="T55" fmla="*/ 155 h 167"/>
                  <a:gd name="T56" fmla="*/ 94 w 148"/>
                  <a:gd name="T57" fmla="*/ 155 h 167"/>
                  <a:gd name="T58" fmla="*/ 95 w 148"/>
                  <a:gd name="T59" fmla="*/ 158 h 167"/>
                  <a:gd name="T60" fmla="*/ 94 w 148"/>
                  <a:gd name="T61" fmla="*/ 155 h 167"/>
                  <a:gd name="T62" fmla="*/ 95 w 148"/>
                  <a:gd name="T63" fmla="*/ 161 h 167"/>
                  <a:gd name="T64" fmla="*/ 100 w 148"/>
                  <a:gd name="T65" fmla="*/ 158 h 167"/>
                  <a:gd name="T66" fmla="*/ 28 w 148"/>
                  <a:gd name="T67" fmla="*/ 38 h 167"/>
                  <a:gd name="T68" fmla="*/ 28 w 148"/>
                  <a:gd name="T69" fmla="*/ 37 h 167"/>
                  <a:gd name="T70" fmla="*/ 24 w 148"/>
                  <a:gd name="T71" fmla="*/ 41 h 167"/>
                  <a:gd name="T72" fmla="*/ 19 w 148"/>
                  <a:gd name="T73" fmla="*/ 44 h 167"/>
                  <a:gd name="T74" fmla="*/ 90 w 148"/>
                  <a:gd name="T75" fmla="*/ 164 h 167"/>
                  <a:gd name="T76" fmla="*/ 96 w 148"/>
                  <a:gd name="T77" fmla="*/ 166 h 167"/>
                  <a:gd name="T78" fmla="*/ 113 w 148"/>
                  <a:gd name="T79" fmla="*/ 159 h 167"/>
                  <a:gd name="T80" fmla="*/ 141 w 148"/>
                  <a:gd name="T81" fmla="*/ 126 h 167"/>
                  <a:gd name="T82" fmla="*/ 148 w 148"/>
                  <a:gd name="T83" fmla="*/ 93 h 167"/>
                  <a:gd name="T84" fmla="*/ 141 w 148"/>
                  <a:gd name="T85" fmla="*/ 62 h 167"/>
                  <a:gd name="T86" fmla="*/ 133 w 148"/>
                  <a:gd name="T87" fmla="*/ 51 h 167"/>
                  <a:gd name="T88" fmla="*/ 129 w 148"/>
                  <a:gd name="T89" fmla="*/ 55 h 167"/>
                  <a:gd name="T90" fmla="*/ 134 w 148"/>
                  <a:gd name="T91" fmla="*/ 53 h 167"/>
                  <a:gd name="T92" fmla="*/ 98 w 148"/>
                  <a:gd name="T93" fmla="*/ 10 h 167"/>
                  <a:gd name="T94" fmla="*/ 53 w 148"/>
                  <a:gd name="T95" fmla="*/ 0 h 167"/>
                  <a:gd name="T96" fmla="*/ 4 w 148"/>
                  <a:gd name="T97" fmla="*/ 9 h 167"/>
                  <a:gd name="T98" fmla="*/ 1 w 148"/>
                  <a:gd name="T99" fmla="*/ 16 h 167"/>
                  <a:gd name="T100" fmla="*/ 12 w 148"/>
                  <a:gd name="T101" fmla="*/ 35 h 167"/>
                  <a:gd name="T102" fmla="*/ 19 w 148"/>
                  <a:gd name="T103" fmla="*/ 44 h 167"/>
                  <a:gd name="T104" fmla="*/ 24 w 148"/>
                  <a:gd name="T105" fmla="*/ 41 h 167"/>
                  <a:gd name="T106" fmla="*/ 19 w 148"/>
                  <a:gd name="T107" fmla="*/ 44 h 167"/>
                  <a:gd name="T108" fmla="*/ 24 w 148"/>
                  <a:gd name="T109" fmla="*/ 4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8" h="167">
                    <a:moveTo>
                      <a:pt x="24" y="41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4" y="33"/>
                      <a:pt x="20" y="28"/>
                    </a:cubicBezTo>
                    <a:cubicBezTo>
                      <a:pt x="17" y="23"/>
                      <a:pt x="13" y="17"/>
                      <a:pt x="11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9"/>
                      <a:pt x="30" y="11"/>
                      <a:pt x="53" y="11"/>
                    </a:cubicBezTo>
                    <a:cubicBezTo>
                      <a:pt x="66" y="11"/>
                      <a:pt x="80" y="13"/>
                      <a:pt x="92" y="20"/>
                    </a:cubicBezTo>
                    <a:cubicBezTo>
                      <a:pt x="105" y="27"/>
                      <a:pt x="116" y="38"/>
                      <a:pt x="124" y="57"/>
                    </a:cubicBezTo>
                    <a:cubicBezTo>
                      <a:pt x="125" y="58"/>
                      <a:pt x="125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8" y="62"/>
                      <a:pt x="131" y="68"/>
                    </a:cubicBezTo>
                    <a:cubicBezTo>
                      <a:pt x="134" y="73"/>
                      <a:pt x="137" y="82"/>
                      <a:pt x="137" y="93"/>
                    </a:cubicBezTo>
                    <a:cubicBezTo>
                      <a:pt x="137" y="101"/>
                      <a:pt x="135" y="111"/>
                      <a:pt x="131" y="122"/>
                    </a:cubicBezTo>
                    <a:cubicBezTo>
                      <a:pt x="125" y="137"/>
                      <a:pt x="116" y="145"/>
                      <a:pt x="108" y="150"/>
                    </a:cubicBezTo>
                    <a:cubicBezTo>
                      <a:pt x="104" y="152"/>
                      <a:pt x="101" y="154"/>
                      <a:pt x="98" y="154"/>
                    </a:cubicBezTo>
                    <a:cubicBezTo>
                      <a:pt x="97" y="155"/>
                      <a:pt x="96" y="155"/>
                      <a:pt x="95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61"/>
                      <a:pt x="95" y="161"/>
                      <a:pt x="95" y="161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90" y="164"/>
                      <a:pt x="90" y="164"/>
                      <a:pt x="90" y="164"/>
                    </a:cubicBezTo>
                    <a:cubicBezTo>
                      <a:pt x="92" y="166"/>
                      <a:pt x="94" y="167"/>
                      <a:pt x="96" y="166"/>
                    </a:cubicBezTo>
                    <a:cubicBezTo>
                      <a:pt x="96" y="166"/>
                      <a:pt x="104" y="165"/>
                      <a:pt x="113" y="159"/>
                    </a:cubicBezTo>
                    <a:cubicBezTo>
                      <a:pt x="123" y="154"/>
                      <a:pt x="134" y="144"/>
                      <a:pt x="141" y="126"/>
                    </a:cubicBezTo>
                    <a:cubicBezTo>
                      <a:pt x="146" y="114"/>
                      <a:pt x="148" y="102"/>
                      <a:pt x="148" y="93"/>
                    </a:cubicBezTo>
                    <a:cubicBezTo>
                      <a:pt x="148" y="79"/>
                      <a:pt x="144" y="69"/>
                      <a:pt x="141" y="62"/>
                    </a:cubicBezTo>
                    <a:cubicBezTo>
                      <a:pt x="137" y="55"/>
                      <a:pt x="134" y="52"/>
                      <a:pt x="133" y="51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25" y="32"/>
                      <a:pt x="112" y="18"/>
                      <a:pt x="98" y="10"/>
                    </a:cubicBezTo>
                    <a:cubicBezTo>
                      <a:pt x="83" y="2"/>
                      <a:pt x="68" y="0"/>
                      <a:pt x="53" y="0"/>
                    </a:cubicBezTo>
                    <a:cubicBezTo>
                      <a:pt x="26" y="0"/>
                      <a:pt x="4" y="9"/>
                      <a:pt x="4" y="9"/>
                    </a:cubicBezTo>
                    <a:cubicBezTo>
                      <a:pt x="1" y="10"/>
                      <a:pt x="0" y="13"/>
                      <a:pt x="1" y="16"/>
                    </a:cubicBezTo>
                    <a:cubicBezTo>
                      <a:pt x="4" y="23"/>
                      <a:pt x="8" y="30"/>
                      <a:pt x="12" y="35"/>
                    </a:cubicBezTo>
                    <a:cubicBezTo>
                      <a:pt x="16" y="40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ïṥḷïdê">
                <a:extLst>
                  <a:ext uri="{FF2B5EF4-FFF2-40B4-BE49-F238E27FC236}">
                    <a16:creationId xmlns:a16="http://schemas.microsoft.com/office/drawing/2014/main" id="{ECF26CE9-D862-4C78-845F-EE8EC2777B83}"/>
                  </a:ext>
                </a:extLst>
              </p:cNvPr>
              <p:cNvSpPr/>
              <p:nvPr/>
            </p:nvSpPr>
            <p:spPr bwMode="auto">
              <a:xfrm>
                <a:off x="9330997" y="4832381"/>
                <a:ext cx="13621" cy="34260"/>
              </a:xfrm>
              <a:prstGeom prst="rect">
                <a:avLst/>
              </a:pr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ïšļídê">
                <a:extLst>
                  <a:ext uri="{FF2B5EF4-FFF2-40B4-BE49-F238E27FC236}">
                    <a16:creationId xmlns:a16="http://schemas.microsoft.com/office/drawing/2014/main" id="{A9C54EBC-94B7-4F6A-90B2-619A8230188D}"/>
                  </a:ext>
                </a:extLst>
              </p:cNvPr>
              <p:cNvSpPr/>
              <p:nvPr/>
            </p:nvSpPr>
            <p:spPr bwMode="auto">
              <a:xfrm>
                <a:off x="9332648" y="4865815"/>
                <a:ext cx="1651" cy="165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işľiďê">
                <a:extLst>
                  <a:ext uri="{FF2B5EF4-FFF2-40B4-BE49-F238E27FC236}">
                    <a16:creationId xmlns:a16="http://schemas.microsoft.com/office/drawing/2014/main" id="{818C08D4-4BC3-4231-A523-565113614016}"/>
                  </a:ext>
                </a:extLst>
              </p:cNvPr>
              <p:cNvSpPr/>
              <p:nvPr/>
            </p:nvSpPr>
            <p:spPr bwMode="auto">
              <a:xfrm>
                <a:off x="9256286" y="4763036"/>
                <a:ext cx="4128" cy="5779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5 w 5"/>
                  <a:gd name="T5" fmla="*/ 7 h 7"/>
                  <a:gd name="T6" fmla="*/ 1 w 5"/>
                  <a:gd name="T7" fmla="*/ 2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2" y="3"/>
                      <a:pt x="4" y="6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5"/>
                      <a:pt x="2" y="4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A1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íśľiḓè">
                <a:extLst>
                  <a:ext uri="{FF2B5EF4-FFF2-40B4-BE49-F238E27FC236}">
                    <a16:creationId xmlns:a16="http://schemas.microsoft.com/office/drawing/2014/main" id="{EF42F758-DD69-462B-873C-75D6D434CAE3}"/>
                  </a:ext>
                </a:extLst>
              </p:cNvPr>
              <p:cNvSpPr/>
              <p:nvPr/>
            </p:nvSpPr>
            <p:spPr bwMode="auto">
              <a:xfrm>
                <a:off x="9258763" y="4749415"/>
                <a:ext cx="47881" cy="45405"/>
              </a:xfrm>
              <a:custGeom>
                <a:avLst/>
                <a:gdLst>
                  <a:gd name="T0" fmla="*/ 2 w 56"/>
                  <a:gd name="T1" fmla="*/ 0 h 53"/>
                  <a:gd name="T2" fmla="*/ 0 w 56"/>
                  <a:gd name="T3" fmla="*/ 0 h 53"/>
                  <a:gd name="T4" fmla="*/ 6 w 56"/>
                  <a:gd name="T5" fmla="*/ 11 h 53"/>
                  <a:gd name="T6" fmla="*/ 12 w 56"/>
                  <a:gd name="T7" fmla="*/ 19 h 53"/>
                  <a:gd name="T8" fmla="*/ 54 w 56"/>
                  <a:gd name="T9" fmla="*/ 47 h 53"/>
                  <a:gd name="T10" fmla="*/ 56 w 56"/>
                  <a:gd name="T11" fmla="*/ 53 h 53"/>
                  <a:gd name="T12" fmla="*/ 56 w 56"/>
                  <a:gd name="T13" fmla="*/ 53 h 53"/>
                  <a:gd name="T14" fmla="*/ 2 w 56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53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4"/>
                      <a:pt x="4" y="7"/>
                      <a:pt x="6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7" y="20"/>
                      <a:pt x="40" y="27"/>
                      <a:pt x="54" y="47"/>
                    </a:cubicBezTo>
                    <a:cubicBezTo>
                      <a:pt x="55" y="49"/>
                      <a:pt x="56" y="51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5" y="39"/>
                      <a:pt x="30" y="13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" name="îṩļíďe">
                <a:extLst>
                  <a:ext uri="{FF2B5EF4-FFF2-40B4-BE49-F238E27FC236}">
                    <a16:creationId xmlns:a16="http://schemas.microsoft.com/office/drawing/2014/main" id="{1D92E2BD-EE56-4F31-AE2D-02F371EDC896}"/>
                  </a:ext>
                </a:extLst>
              </p:cNvPr>
              <p:cNvSpPr/>
              <p:nvPr/>
            </p:nvSpPr>
            <p:spPr bwMode="auto">
              <a:xfrm>
                <a:off x="9245967" y="4744049"/>
                <a:ext cx="23115" cy="24766"/>
              </a:xfrm>
              <a:custGeom>
                <a:avLst/>
                <a:gdLst>
                  <a:gd name="T0" fmla="*/ 3 w 27"/>
                  <a:gd name="T1" fmla="*/ 0 h 29"/>
                  <a:gd name="T2" fmla="*/ 12 w 27"/>
                  <a:gd name="T3" fmla="*/ 22 h 29"/>
                  <a:gd name="T4" fmla="*/ 13 w 27"/>
                  <a:gd name="T5" fmla="*/ 24 h 29"/>
                  <a:gd name="T6" fmla="*/ 17 w 27"/>
                  <a:gd name="T7" fmla="*/ 29 h 29"/>
                  <a:gd name="T8" fmla="*/ 19 w 27"/>
                  <a:gd name="T9" fmla="*/ 27 h 29"/>
                  <a:gd name="T10" fmla="*/ 25 w 27"/>
                  <a:gd name="T11" fmla="*/ 24 h 29"/>
                  <a:gd name="T12" fmla="*/ 27 w 27"/>
                  <a:gd name="T13" fmla="*/ 25 h 29"/>
                  <a:gd name="T14" fmla="*/ 27 w 27"/>
                  <a:gd name="T15" fmla="*/ 25 h 29"/>
                  <a:gd name="T16" fmla="*/ 21 w 27"/>
                  <a:gd name="T17" fmla="*/ 17 h 29"/>
                  <a:gd name="T18" fmla="*/ 15 w 27"/>
                  <a:gd name="T19" fmla="*/ 6 h 29"/>
                  <a:gd name="T20" fmla="*/ 17 w 27"/>
                  <a:gd name="T21" fmla="*/ 6 h 29"/>
                  <a:gd name="T22" fmla="*/ 3 w 27"/>
                  <a:gd name="T2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9">
                    <a:moveTo>
                      <a:pt x="3" y="0"/>
                    </a:moveTo>
                    <a:cubicBezTo>
                      <a:pt x="0" y="3"/>
                      <a:pt x="6" y="14"/>
                      <a:pt x="12" y="22"/>
                    </a:cubicBezTo>
                    <a:cubicBezTo>
                      <a:pt x="12" y="23"/>
                      <a:pt x="13" y="23"/>
                      <a:pt x="13" y="24"/>
                    </a:cubicBezTo>
                    <a:cubicBezTo>
                      <a:pt x="14" y="26"/>
                      <a:pt x="16" y="27"/>
                      <a:pt x="17" y="29"/>
                    </a:cubicBezTo>
                    <a:cubicBezTo>
                      <a:pt x="17" y="28"/>
                      <a:pt x="18" y="27"/>
                      <a:pt x="19" y="27"/>
                    </a:cubicBezTo>
                    <a:cubicBezTo>
                      <a:pt x="20" y="25"/>
                      <a:pt x="23" y="24"/>
                      <a:pt x="25" y="24"/>
                    </a:cubicBezTo>
                    <a:cubicBezTo>
                      <a:pt x="25" y="24"/>
                      <a:pt x="26" y="24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3"/>
                      <a:pt x="24" y="20"/>
                      <a:pt x="21" y="17"/>
                    </a:cubicBezTo>
                    <a:cubicBezTo>
                      <a:pt x="19" y="13"/>
                      <a:pt x="17" y="10"/>
                      <a:pt x="15" y="6"/>
                    </a:cubicBezTo>
                    <a:cubicBezTo>
                      <a:pt x="15" y="6"/>
                      <a:pt x="16" y="6"/>
                      <a:pt x="17" y="6"/>
                    </a:cubicBezTo>
                    <a:cubicBezTo>
                      <a:pt x="12" y="3"/>
                      <a:pt x="8" y="2"/>
                      <a:pt x="3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" name="ïšḻiḓé">
                <a:extLst>
                  <a:ext uri="{FF2B5EF4-FFF2-40B4-BE49-F238E27FC236}">
                    <a16:creationId xmlns:a16="http://schemas.microsoft.com/office/drawing/2014/main" id="{D42EA003-16F3-41BA-9F49-2B05FA531888}"/>
                  </a:ext>
                </a:extLst>
              </p:cNvPr>
              <p:cNvSpPr/>
              <p:nvPr/>
            </p:nvSpPr>
            <p:spPr bwMode="auto">
              <a:xfrm>
                <a:off x="9226980" y="4768815"/>
                <a:ext cx="108145" cy="154375"/>
              </a:xfrm>
              <a:custGeom>
                <a:avLst/>
                <a:gdLst>
                  <a:gd name="T0" fmla="*/ 56 w 126"/>
                  <a:gd name="T1" fmla="*/ 180 h 180"/>
                  <a:gd name="T2" fmla="*/ 53 w 126"/>
                  <a:gd name="T3" fmla="*/ 179 h 180"/>
                  <a:gd name="T4" fmla="*/ 51 w 126"/>
                  <a:gd name="T5" fmla="*/ 175 h 180"/>
                  <a:gd name="T6" fmla="*/ 54 w 126"/>
                  <a:gd name="T7" fmla="*/ 153 h 180"/>
                  <a:gd name="T8" fmla="*/ 51 w 126"/>
                  <a:gd name="T9" fmla="*/ 153 h 180"/>
                  <a:gd name="T10" fmla="*/ 20 w 126"/>
                  <a:gd name="T11" fmla="*/ 139 h 180"/>
                  <a:gd name="T12" fmla="*/ 13 w 126"/>
                  <a:gd name="T13" fmla="*/ 78 h 180"/>
                  <a:gd name="T14" fmla="*/ 0 w 126"/>
                  <a:gd name="T15" fmla="*/ 63 h 180"/>
                  <a:gd name="T16" fmla="*/ 14 w 126"/>
                  <a:gd name="T17" fmla="*/ 46 h 180"/>
                  <a:gd name="T18" fmla="*/ 21 w 126"/>
                  <a:gd name="T19" fmla="*/ 42 h 180"/>
                  <a:gd name="T20" fmla="*/ 24 w 126"/>
                  <a:gd name="T21" fmla="*/ 36 h 180"/>
                  <a:gd name="T22" fmla="*/ 44 w 126"/>
                  <a:gd name="T23" fmla="*/ 1 h 180"/>
                  <a:gd name="T24" fmla="*/ 47 w 126"/>
                  <a:gd name="T25" fmla="*/ 0 h 180"/>
                  <a:gd name="T26" fmla="*/ 48 w 126"/>
                  <a:gd name="T27" fmla="*/ 0 h 180"/>
                  <a:gd name="T28" fmla="*/ 88 w 126"/>
                  <a:gd name="T29" fmla="*/ 27 h 180"/>
                  <a:gd name="T30" fmla="*/ 88 w 126"/>
                  <a:gd name="T31" fmla="*/ 31 h 180"/>
                  <a:gd name="T32" fmla="*/ 76 w 126"/>
                  <a:gd name="T33" fmla="*/ 58 h 180"/>
                  <a:gd name="T34" fmla="*/ 84 w 126"/>
                  <a:gd name="T35" fmla="*/ 63 h 180"/>
                  <a:gd name="T36" fmla="*/ 102 w 126"/>
                  <a:gd name="T37" fmla="*/ 54 h 180"/>
                  <a:gd name="T38" fmla="*/ 126 w 126"/>
                  <a:gd name="T39" fmla="*/ 77 h 180"/>
                  <a:gd name="T40" fmla="*/ 117 w 126"/>
                  <a:gd name="T41" fmla="*/ 97 h 180"/>
                  <a:gd name="T42" fmla="*/ 117 w 126"/>
                  <a:gd name="T43" fmla="*/ 101 h 180"/>
                  <a:gd name="T44" fmla="*/ 122 w 126"/>
                  <a:gd name="T45" fmla="*/ 150 h 180"/>
                  <a:gd name="T46" fmla="*/ 122 w 126"/>
                  <a:gd name="T47" fmla="*/ 154 h 180"/>
                  <a:gd name="T48" fmla="*/ 119 w 126"/>
                  <a:gd name="T49" fmla="*/ 158 h 180"/>
                  <a:gd name="T50" fmla="*/ 57 w 126"/>
                  <a:gd name="T51" fmla="*/ 179 h 180"/>
                  <a:gd name="T52" fmla="*/ 56 w 126"/>
                  <a:gd name="T5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180">
                    <a:moveTo>
                      <a:pt x="56" y="180"/>
                    </a:moveTo>
                    <a:cubicBezTo>
                      <a:pt x="55" y="180"/>
                      <a:pt x="54" y="179"/>
                      <a:pt x="53" y="179"/>
                    </a:cubicBezTo>
                    <a:cubicBezTo>
                      <a:pt x="52" y="178"/>
                      <a:pt x="51" y="176"/>
                      <a:pt x="51" y="175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4" y="153"/>
                      <a:pt x="52" y="153"/>
                      <a:pt x="51" y="153"/>
                    </a:cubicBezTo>
                    <a:cubicBezTo>
                      <a:pt x="41" y="153"/>
                      <a:pt x="27" y="151"/>
                      <a:pt x="20" y="139"/>
                    </a:cubicBezTo>
                    <a:cubicBezTo>
                      <a:pt x="9" y="124"/>
                      <a:pt x="8" y="97"/>
                      <a:pt x="13" y="78"/>
                    </a:cubicBezTo>
                    <a:cubicBezTo>
                      <a:pt x="8" y="75"/>
                      <a:pt x="1" y="70"/>
                      <a:pt x="0" y="63"/>
                    </a:cubicBezTo>
                    <a:cubicBezTo>
                      <a:pt x="0" y="54"/>
                      <a:pt x="8" y="50"/>
                      <a:pt x="14" y="46"/>
                    </a:cubicBezTo>
                    <a:cubicBezTo>
                      <a:pt x="17" y="45"/>
                      <a:pt x="21" y="43"/>
                      <a:pt x="21" y="42"/>
                    </a:cubicBezTo>
                    <a:cubicBezTo>
                      <a:pt x="22" y="40"/>
                      <a:pt x="23" y="38"/>
                      <a:pt x="24" y="36"/>
                    </a:cubicBezTo>
                    <a:cubicBezTo>
                      <a:pt x="27" y="26"/>
                      <a:pt x="33" y="10"/>
                      <a:pt x="44" y="1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7" y="0"/>
                      <a:pt x="47" y="0"/>
                      <a:pt x="48" y="0"/>
                    </a:cubicBezTo>
                    <a:cubicBezTo>
                      <a:pt x="49" y="0"/>
                      <a:pt x="73" y="6"/>
                      <a:pt x="88" y="27"/>
                    </a:cubicBezTo>
                    <a:cubicBezTo>
                      <a:pt x="88" y="28"/>
                      <a:pt x="89" y="30"/>
                      <a:pt x="88" y="31"/>
                    </a:cubicBezTo>
                    <a:cubicBezTo>
                      <a:pt x="88" y="31"/>
                      <a:pt x="80" y="49"/>
                      <a:pt x="76" y="58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8" y="57"/>
                      <a:pt x="95" y="54"/>
                      <a:pt x="102" y="54"/>
                    </a:cubicBezTo>
                    <a:cubicBezTo>
                      <a:pt x="116" y="54"/>
                      <a:pt x="126" y="64"/>
                      <a:pt x="126" y="77"/>
                    </a:cubicBezTo>
                    <a:cubicBezTo>
                      <a:pt x="126" y="85"/>
                      <a:pt x="123" y="92"/>
                      <a:pt x="117" y="97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2" y="140"/>
                      <a:pt x="122" y="140"/>
                      <a:pt x="122" y="150"/>
                    </a:cubicBezTo>
                    <a:cubicBezTo>
                      <a:pt x="122" y="154"/>
                      <a:pt x="122" y="154"/>
                      <a:pt x="122" y="154"/>
                    </a:cubicBezTo>
                    <a:cubicBezTo>
                      <a:pt x="123" y="156"/>
                      <a:pt x="121" y="158"/>
                      <a:pt x="119" y="158"/>
                    </a:cubicBezTo>
                    <a:cubicBezTo>
                      <a:pt x="57" y="179"/>
                      <a:pt x="57" y="179"/>
                      <a:pt x="57" y="179"/>
                    </a:cubicBezTo>
                    <a:cubicBezTo>
                      <a:pt x="57" y="180"/>
                      <a:pt x="56" y="180"/>
                      <a:pt x="56" y="180"/>
                    </a:cubicBezTo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" name="íSļïḑé">
                <a:extLst>
                  <a:ext uri="{FF2B5EF4-FFF2-40B4-BE49-F238E27FC236}">
                    <a16:creationId xmlns:a16="http://schemas.microsoft.com/office/drawing/2014/main" id="{F405916E-98C3-488B-A278-876C844AA11C}"/>
                  </a:ext>
                </a:extLst>
              </p:cNvPr>
              <p:cNvSpPr/>
              <p:nvPr/>
            </p:nvSpPr>
            <p:spPr bwMode="auto">
              <a:xfrm>
                <a:off x="9222852" y="4764687"/>
                <a:ext cx="116400" cy="161805"/>
              </a:xfrm>
              <a:custGeom>
                <a:avLst/>
                <a:gdLst>
                  <a:gd name="T0" fmla="*/ 52 w 136"/>
                  <a:gd name="T1" fmla="*/ 9 h 189"/>
                  <a:gd name="T2" fmla="*/ 89 w 136"/>
                  <a:gd name="T3" fmla="*/ 34 h 189"/>
                  <a:gd name="T4" fmla="*/ 75 w 136"/>
                  <a:gd name="T5" fmla="*/ 65 h 189"/>
                  <a:gd name="T6" fmla="*/ 90 w 136"/>
                  <a:gd name="T7" fmla="*/ 73 h 189"/>
                  <a:gd name="T8" fmla="*/ 107 w 136"/>
                  <a:gd name="T9" fmla="*/ 63 h 189"/>
                  <a:gd name="T10" fmla="*/ 127 w 136"/>
                  <a:gd name="T11" fmla="*/ 82 h 189"/>
                  <a:gd name="T12" fmla="*/ 117 w 136"/>
                  <a:gd name="T13" fmla="*/ 100 h 189"/>
                  <a:gd name="T14" fmla="*/ 117 w 136"/>
                  <a:gd name="T15" fmla="*/ 101 h 189"/>
                  <a:gd name="T16" fmla="*/ 123 w 136"/>
                  <a:gd name="T17" fmla="*/ 159 h 189"/>
                  <a:gd name="T18" fmla="*/ 61 w 136"/>
                  <a:gd name="T19" fmla="*/ 180 h 189"/>
                  <a:gd name="T20" fmla="*/ 65 w 136"/>
                  <a:gd name="T21" fmla="*/ 153 h 189"/>
                  <a:gd name="T22" fmla="*/ 56 w 136"/>
                  <a:gd name="T23" fmla="*/ 154 h 189"/>
                  <a:gd name="T24" fmla="*/ 28 w 136"/>
                  <a:gd name="T25" fmla="*/ 142 h 189"/>
                  <a:gd name="T26" fmla="*/ 23 w 136"/>
                  <a:gd name="T27" fmla="*/ 80 h 189"/>
                  <a:gd name="T28" fmla="*/ 10 w 136"/>
                  <a:gd name="T29" fmla="*/ 68 h 189"/>
                  <a:gd name="T30" fmla="*/ 30 w 136"/>
                  <a:gd name="T31" fmla="*/ 49 h 189"/>
                  <a:gd name="T32" fmla="*/ 52 w 136"/>
                  <a:gd name="T33" fmla="*/ 9 h 189"/>
                  <a:gd name="T34" fmla="*/ 52 w 136"/>
                  <a:gd name="T35" fmla="*/ 0 h 189"/>
                  <a:gd name="T36" fmla="*/ 46 w 136"/>
                  <a:gd name="T37" fmla="*/ 3 h 189"/>
                  <a:gd name="T38" fmla="*/ 25 w 136"/>
                  <a:gd name="T39" fmla="*/ 39 h 189"/>
                  <a:gd name="T40" fmla="*/ 23 w 136"/>
                  <a:gd name="T41" fmla="*/ 44 h 189"/>
                  <a:gd name="T42" fmla="*/ 17 w 136"/>
                  <a:gd name="T43" fmla="*/ 48 h 189"/>
                  <a:gd name="T44" fmla="*/ 1 w 136"/>
                  <a:gd name="T45" fmla="*/ 68 h 189"/>
                  <a:gd name="T46" fmla="*/ 13 w 136"/>
                  <a:gd name="T47" fmla="*/ 85 h 189"/>
                  <a:gd name="T48" fmla="*/ 21 w 136"/>
                  <a:gd name="T49" fmla="*/ 147 h 189"/>
                  <a:gd name="T50" fmla="*/ 54 w 136"/>
                  <a:gd name="T51" fmla="*/ 163 h 189"/>
                  <a:gd name="T52" fmla="*/ 52 w 136"/>
                  <a:gd name="T53" fmla="*/ 179 h 189"/>
                  <a:gd name="T54" fmla="*/ 55 w 136"/>
                  <a:gd name="T55" fmla="*/ 187 h 189"/>
                  <a:gd name="T56" fmla="*/ 61 w 136"/>
                  <a:gd name="T57" fmla="*/ 189 h 189"/>
                  <a:gd name="T58" fmla="*/ 64 w 136"/>
                  <a:gd name="T59" fmla="*/ 189 h 189"/>
                  <a:gd name="T60" fmla="*/ 126 w 136"/>
                  <a:gd name="T61" fmla="*/ 167 h 189"/>
                  <a:gd name="T62" fmla="*/ 132 w 136"/>
                  <a:gd name="T63" fmla="*/ 159 h 189"/>
                  <a:gd name="T64" fmla="*/ 132 w 136"/>
                  <a:gd name="T65" fmla="*/ 155 h 189"/>
                  <a:gd name="T66" fmla="*/ 127 w 136"/>
                  <a:gd name="T67" fmla="*/ 105 h 189"/>
                  <a:gd name="T68" fmla="*/ 126 w 136"/>
                  <a:gd name="T69" fmla="*/ 103 h 189"/>
                  <a:gd name="T70" fmla="*/ 136 w 136"/>
                  <a:gd name="T71" fmla="*/ 82 h 189"/>
                  <a:gd name="T72" fmla="*/ 107 w 136"/>
                  <a:gd name="T73" fmla="*/ 54 h 189"/>
                  <a:gd name="T74" fmla="*/ 88 w 136"/>
                  <a:gd name="T75" fmla="*/ 62 h 189"/>
                  <a:gd name="T76" fmla="*/ 87 w 136"/>
                  <a:gd name="T77" fmla="*/ 61 h 189"/>
                  <a:gd name="T78" fmla="*/ 97 w 136"/>
                  <a:gd name="T79" fmla="*/ 38 h 189"/>
                  <a:gd name="T80" fmla="*/ 96 w 136"/>
                  <a:gd name="T81" fmla="*/ 29 h 189"/>
                  <a:gd name="T82" fmla="*/ 54 w 136"/>
                  <a:gd name="T83" fmla="*/ 1 h 189"/>
                  <a:gd name="T84" fmla="*/ 52 w 136"/>
                  <a:gd name="T8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89">
                    <a:moveTo>
                      <a:pt x="52" y="9"/>
                    </a:moveTo>
                    <a:cubicBezTo>
                      <a:pt x="52" y="9"/>
                      <a:pt x="75" y="15"/>
                      <a:pt x="89" y="34"/>
                    </a:cubicBezTo>
                    <a:cubicBezTo>
                      <a:pt x="89" y="34"/>
                      <a:pt x="78" y="59"/>
                      <a:pt x="75" y="6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3" y="67"/>
                      <a:pt x="100" y="63"/>
                      <a:pt x="107" y="63"/>
                    </a:cubicBezTo>
                    <a:cubicBezTo>
                      <a:pt x="118" y="63"/>
                      <a:pt x="127" y="72"/>
                      <a:pt x="127" y="82"/>
                    </a:cubicBezTo>
                    <a:cubicBezTo>
                      <a:pt x="127" y="90"/>
                      <a:pt x="123" y="96"/>
                      <a:pt x="117" y="100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3" y="151"/>
                      <a:pt x="123" y="145"/>
                      <a:pt x="123" y="159"/>
                    </a:cubicBezTo>
                    <a:cubicBezTo>
                      <a:pt x="61" y="180"/>
                      <a:pt x="61" y="180"/>
                      <a:pt x="61" y="180"/>
                    </a:cubicBezTo>
                    <a:cubicBezTo>
                      <a:pt x="65" y="153"/>
                      <a:pt x="65" y="153"/>
                      <a:pt x="65" y="153"/>
                    </a:cubicBezTo>
                    <a:cubicBezTo>
                      <a:pt x="65" y="153"/>
                      <a:pt x="61" y="154"/>
                      <a:pt x="56" y="154"/>
                    </a:cubicBezTo>
                    <a:cubicBezTo>
                      <a:pt x="48" y="154"/>
                      <a:pt x="35" y="152"/>
                      <a:pt x="28" y="142"/>
                    </a:cubicBezTo>
                    <a:cubicBezTo>
                      <a:pt x="17" y="126"/>
                      <a:pt x="18" y="98"/>
                      <a:pt x="23" y="80"/>
                    </a:cubicBezTo>
                    <a:cubicBezTo>
                      <a:pt x="23" y="80"/>
                      <a:pt x="10" y="75"/>
                      <a:pt x="10" y="68"/>
                    </a:cubicBezTo>
                    <a:cubicBezTo>
                      <a:pt x="9" y="58"/>
                      <a:pt x="27" y="55"/>
                      <a:pt x="30" y="49"/>
                    </a:cubicBezTo>
                    <a:cubicBezTo>
                      <a:pt x="33" y="42"/>
                      <a:pt x="39" y="20"/>
                      <a:pt x="52" y="9"/>
                    </a:cubicBezTo>
                    <a:moveTo>
                      <a:pt x="52" y="0"/>
                    </a:moveTo>
                    <a:cubicBezTo>
                      <a:pt x="50" y="0"/>
                      <a:pt x="47" y="1"/>
                      <a:pt x="46" y="3"/>
                    </a:cubicBezTo>
                    <a:cubicBezTo>
                      <a:pt x="35" y="12"/>
                      <a:pt x="28" y="29"/>
                      <a:pt x="25" y="39"/>
                    </a:cubicBezTo>
                    <a:cubicBezTo>
                      <a:pt x="24" y="41"/>
                      <a:pt x="23" y="43"/>
                      <a:pt x="23" y="44"/>
                    </a:cubicBezTo>
                    <a:cubicBezTo>
                      <a:pt x="22" y="45"/>
                      <a:pt x="19" y="47"/>
                      <a:pt x="17" y="48"/>
                    </a:cubicBezTo>
                    <a:cubicBezTo>
                      <a:pt x="10" y="51"/>
                      <a:pt x="0" y="57"/>
                      <a:pt x="1" y="68"/>
                    </a:cubicBezTo>
                    <a:cubicBezTo>
                      <a:pt x="1" y="76"/>
                      <a:pt x="8" y="82"/>
                      <a:pt x="13" y="85"/>
                    </a:cubicBezTo>
                    <a:cubicBezTo>
                      <a:pt x="7" y="113"/>
                      <a:pt x="14" y="137"/>
                      <a:pt x="21" y="147"/>
                    </a:cubicBezTo>
                    <a:cubicBezTo>
                      <a:pt x="28" y="157"/>
                      <a:pt x="39" y="162"/>
                      <a:pt x="54" y="163"/>
                    </a:cubicBezTo>
                    <a:cubicBezTo>
                      <a:pt x="52" y="179"/>
                      <a:pt x="52" y="179"/>
                      <a:pt x="52" y="179"/>
                    </a:cubicBezTo>
                    <a:cubicBezTo>
                      <a:pt x="52" y="182"/>
                      <a:pt x="53" y="185"/>
                      <a:pt x="55" y="187"/>
                    </a:cubicBezTo>
                    <a:cubicBezTo>
                      <a:pt x="57" y="188"/>
                      <a:pt x="59" y="189"/>
                      <a:pt x="61" y="189"/>
                    </a:cubicBezTo>
                    <a:cubicBezTo>
                      <a:pt x="62" y="189"/>
                      <a:pt x="63" y="189"/>
                      <a:pt x="64" y="189"/>
                    </a:cubicBez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30" y="166"/>
                      <a:pt x="132" y="163"/>
                      <a:pt x="132" y="159"/>
                    </a:cubicBezTo>
                    <a:cubicBezTo>
                      <a:pt x="132" y="155"/>
                      <a:pt x="132" y="155"/>
                      <a:pt x="132" y="155"/>
                    </a:cubicBezTo>
                    <a:cubicBezTo>
                      <a:pt x="131" y="145"/>
                      <a:pt x="131" y="145"/>
                      <a:pt x="127" y="105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32" y="98"/>
                      <a:pt x="136" y="91"/>
                      <a:pt x="136" y="82"/>
                    </a:cubicBezTo>
                    <a:cubicBezTo>
                      <a:pt x="136" y="67"/>
                      <a:pt x="123" y="54"/>
                      <a:pt x="107" y="54"/>
                    </a:cubicBezTo>
                    <a:cubicBezTo>
                      <a:pt x="100" y="54"/>
                      <a:pt x="93" y="57"/>
                      <a:pt x="88" y="62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91" y="52"/>
                      <a:pt x="97" y="38"/>
                      <a:pt x="97" y="38"/>
                    </a:cubicBezTo>
                    <a:cubicBezTo>
                      <a:pt x="98" y="35"/>
                      <a:pt x="98" y="32"/>
                      <a:pt x="96" y="29"/>
                    </a:cubicBezTo>
                    <a:cubicBezTo>
                      <a:pt x="80" y="8"/>
                      <a:pt x="55" y="1"/>
                      <a:pt x="54" y="1"/>
                    </a:cubicBezTo>
                    <a:cubicBezTo>
                      <a:pt x="53" y="0"/>
                      <a:pt x="52" y="0"/>
                      <a:pt x="5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1" name="îŝľídé">
                <a:extLst>
                  <a:ext uri="{FF2B5EF4-FFF2-40B4-BE49-F238E27FC236}">
                    <a16:creationId xmlns:a16="http://schemas.microsoft.com/office/drawing/2014/main" id="{8C010229-742E-4CC5-B093-034391C21B95}"/>
                  </a:ext>
                </a:extLst>
              </p:cNvPr>
              <p:cNvSpPr/>
              <p:nvPr/>
            </p:nvSpPr>
            <p:spPr bwMode="auto">
              <a:xfrm>
                <a:off x="9312010" y="4848892"/>
                <a:ext cx="16923" cy="9906"/>
              </a:xfrm>
              <a:custGeom>
                <a:avLst/>
                <a:gdLst>
                  <a:gd name="T0" fmla="*/ 6 w 20"/>
                  <a:gd name="T1" fmla="*/ 12 h 12"/>
                  <a:gd name="T2" fmla="*/ 4 w 20"/>
                  <a:gd name="T3" fmla="*/ 12 h 12"/>
                  <a:gd name="T4" fmla="*/ 0 w 20"/>
                  <a:gd name="T5" fmla="*/ 12 h 12"/>
                  <a:gd name="T6" fmla="*/ 0 w 20"/>
                  <a:gd name="T7" fmla="*/ 3 h 12"/>
                  <a:gd name="T8" fmla="*/ 5 w 20"/>
                  <a:gd name="T9" fmla="*/ 3 h 12"/>
                  <a:gd name="T10" fmla="*/ 12 w 20"/>
                  <a:gd name="T11" fmla="*/ 2 h 12"/>
                  <a:gd name="T12" fmla="*/ 16 w 20"/>
                  <a:gd name="T13" fmla="*/ 0 h 12"/>
                  <a:gd name="T14" fmla="*/ 20 w 20"/>
                  <a:gd name="T15" fmla="*/ 8 h 12"/>
                  <a:gd name="T16" fmla="*/ 16 w 20"/>
                  <a:gd name="T17" fmla="*/ 10 h 12"/>
                  <a:gd name="T18" fmla="*/ 6 w 20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5" y="12"/>
                      <a:pt x="5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10" y="3"/>
                      <a:pt x="12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1"/>
                      <a:pt x="9" y="12"/>
                      <a:pt x="6" y="12"/>
                    </a:cubicBezTo>
                    <a:close/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iśḻîḍè">
                <a:extLst>
                  <a:ext uri="{FF2B5EF4-FFF2-40B4-BE49-F238E27FC236}">
                    <a16:creationId xmlns:a16="http://schemas.microsoft.com/office/drawing/2014/main" id="{AA7352E3-5D27-45E1-97FF-3CAEB2C447DA}"/>
                  </a:ext>
                </a:extLst>
              </p:cNvPr>
              <p:cNvSpPr/>
              <p:nvPr/>
            </p:nvSpPr>
            <p:spPr bwMode="auto">
              <a:xfrm>
                <a:off x="9255461" y="5125446"/>
                <a:ext cx="125894" cy="535773"/>
              </a:xfrm>
              <a:custGeom>
                <a:avLst/>
                <a:gdLst>
                  <a:gd name="T0" fmla="*/ 121 w 147"/>
                  <a:gd name="T1" fmla="*/ 0 h 625"/>
                  <a:gd name="T2" fmla="*/ 119 w 147"/>
                  <a:gd name="T3" fmla="*/ 86 h 625"/>
                  <a:gd name="T4" fmla="*/ 139 w 147"/>
                  <a:gd name="T5" fmla="*/ 528 h 625"/>
                  <a:gd name="T6" fmla="*/ 147 w 147"/>
                  <a:gd name="T7" fmla="*/ 619 h 625"/>
                  <a:gd name="T8" fmla="*/ 103 w 147"/>
                  <a:gd name="T9" fmla="*/ 625 h 625"/>
                  <a:gd name="T10" fmla="*/ 56 w 147"/>
                  <a:gd name="T11" fmla="*/ 624 h 625"/>
                  <a:gd name="T12" fmla="*/ 8 w 147"/>
                  <a:gd name="T13" fmla="*/ 203 h 625"/>
                  <a:gd name="T14" fmla="*/ 0 w 147"/>
                  <a:gd name="T15" fmla="*/ 120 h 625"/>
                  <a:gd name="T16" fmla="*/ 8 w 147"/>
                  <a:gd name="T17" fmla="*/ 41 h 625"/>
                  <a:gd name="T18" fmla="*/ 121 w 147"/>
                  <a:gd name="T19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625">
                    <a:moveTo>
                      <a:pt x="121" y="0"/>
                    </a:moveTo>
                    <a:cubicBezTo>
                      <a:pt x="120" y="31"/>
                      <a:pt x="121" y="61"/>
                      <a:pt x="119" y="86"/>
                    </a:cubicBezTo>
                    <a:cubicBezTo>
                      <a:pt x="108" y="237"/>
                      <a:pt x="132" y="448"/>
                      <a:pt x="139" y="528"/>
                    </a:cubicBezTo>
                    <a:cubicBezTo>
                      <a:pt x="147" y="608"/>
                      <a:pt x="147" y="619"/>
                      <a:pt x="147" y="619"/>
                    </a:cubicBezTo>
                    <a:cubicBezTo>
                      <a:pt x="103" y="625"/>
                      <a:pt x="103" y="625"/>
                      <a:pt x="103" y="625"/>
                    </a:cubicBezTo>
                    <a:cubicBezTo>
                      <a:pt x="56" y="624"/>
                      <a:pt x="56" y="624"/>
                      <a:pt x="56" y="624"/>
                    </a:cubicBezTo>
                    <a:cubicBezTo>
                      <a:pt x="56" y="624"/>
                      <a:pt x="8" y="410"/>
                      <a:pt x="8" y="203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8" y="41"/>
                      <a:pt x="8" y="41"/>
                      <a:pt x="8" y="41"/>
                    </a:cubicBez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3" name="iṣḻîḋé">
                <a:extLst>
                  <a:ext uri="{FF2B5EF4-FFF2-40B4-BE49-F238E27FC236}">
                    <a16:creationId xmlns:a16="http://schemas.microsoft.com/office/drawing/2014/main" id="{C1D2D6C4-690A-4F94-95F9-2CC858E018F8}"/>
                  </a:ext>
                </a:extLst>
              </p:cNvPr>
              <p:cNvSpPr/>
              <p:nvPr/>
            </p:nvSpPr>
            <p:spPr bwMode="auto">
              <a:xfrm>
                <a:off x="9250920" y="5121319"/>
                <a:ext cx="134975" cy="544854"/>
              </a:xfrm>
              <a:custGeom>
                <a:avLst/>
                <a:gdLst>
                  <a:gd name="T0" fmla="*/ 126 w 157"/>
                  <a:gd name="T1" fmla="*/ 5 h 636"/>
                  <a:gd name="T2" fmla="*/ 120 w 157"/>
                  <a:gd name="T3" fmla="*/ 5 h 636"/>
                  <a:gd name="T4" fmla="*/ 119 w 157"/>
                  <a:gd name="T5" fmla="*/ 90 h 636"/>
                  <a:gd name="T6" fmla="*/ 116 w 157"/>
                  <a:gd name="T7" fmla="*/ 177 h 636"/>
                  <a:gd name="T8" fmla="*/ 139 w 157"/>
                  <a:gd name="T9" fmla="*/ 534 h 636"/>
                  <a:gd name="T10" fmla="*/ 146 w 157"/>
                  <a:gd name="T11" fmla="*/ 623 h 636"/>
                  <a:gd name="T12" fmla="*/ 146 w 157"/>
                  <a:gd name="T13" fmla="*/ 623 h 636"/>
                  <a:gd name="T14" fmla="*/ 147 w 157"/>
                  <a:gd name="T15" fmla="*/ 623 h 636"/>
                  <a:gd name="T16" fmla="*/ 146 w 157"/>
                  <a:gd name="T17" fmla="*/ 623 h 636"/>
                  <a:gd name="T18" fmla="*/ 146 w 157"/>
                  <a:gd name="T19" fmla="*/ 623 h 636"/>
                  <a:gd name="T20" fmla="*/ 147 w 157"/>
                  <a:gd name="T21" fmla="*/ 623 h 636"/>
                  <a:gd name="T22" fmla="*/ 146 w 157"/>
                  <a:gd name="T23" fmla="*/ 623 h 636"/>
                  <a:gd name="T24" fmla="*/ 152 w 157"/>
                  <a:gd name="T25" fmla="*/ 624 h 636"/>
                  <a:gd name="T26" fmla="*/ 151 w 157"/>
                  <a:gd name="T27" fmla="*/ 618 h 636"/>
                  <a:gd name="T28" fmla="*/ 108 w 157"/>
                  <a:gd name="T29" fmla="*/ 625 h 636"/>
                  <a:gd name="T30" fmla="*/ 62 w 157"/>
                  <a:gd name="T31" fmla="*/ 623 h 636"/>
                  <a:gd name="T32" fmla="*/ 61 w 157"/>
                  <a:gd name="T33" fmla="*/ 629 h 636"/>
                  <a:gd name="T34" fmla="*/ 67 w 157"/>
                  <a:gd name="T35" fmla="*/ 628 h 636"/>
                  <a:gd name="T36" fmla="*/ 66 w 157"/>
                  <a:gd name="T37" fmla="*/ 625 h 636"/>
                  <a:gd name="T38" fmla="*/ 18 w 157"/>
                  <a:gd name="T39" fmla="*/ 208 h 636"/>
                  <a:gd name="T40" fmla="*/ 18 w 157"/>
                  <a:gd name="T41" fmla="*/ 208 h 636"/>
                  <a:gd name="T42" fmla="*/ 11 w 157"/>
                  <a:gd name="T43" fmla="*/ 125 h 636"/>
                  <a:gd name="T44" fmla="*/ 18 w 157"/>
                  <a:gd name="T45" fmla="*/ 50 h 636"/>
                  <a:gd name="T46" fmla="*/ 128 w 157"/>
                  <a:gd name="T47" fmla="*/ 11 h 636"/>
                  <a:gd name="T48" fmla="*/ 126 w 157"/>
                  <a:gd name="T49" fmla="*/ 5 h 636"/>
                  <a:gd name="T50" fmla="*/ 120 w 157"/>
                  <a:gd name="T51" fmla="*/ 5 h 636"/>
                  <a:gd name="T52" fmla="*/ 126 w 157"/>
                  <a:gd name="T53" fmla="*/ 5 h 636"/>
                  <a:gd name="T54" fmla="*/ 124 w 157"/>
                  <a:gd name="T55" fmla="*/ 0 h 636"/>
                  <a:gd name="T56" fmla="*/ 11 w 157"/>
                  <a:gd name="T57" fmla="*/ 41 h 636"/>
                  <a:gd name="T58" fmla="*/ 7 w 157"/>
                  <a:gd name="T59" fmla="*/ 45 h 636"/>
                  <a:gd name="T60" fmla="*/ 0 w 157"/>
                  <a:gd name="T61" fmla="*/ 125 h 636"/>
                  <a:gd name="T62" fmla="*/ 0 w 157"/>
                  <a:gd name="T63" fmla="*/ 126 h 636"/>
                  <a:gd name="T64" fmla="*/ 7 w 157"/>
                  <a:gd name="T65" fmla="*/ 209 h 636"/>
                  <a:gd name="T66" fmla="*/ 13 w 157"/>
                  <a:gd name="T67" fmla="*/ 208 h 636"/>
                  <a:gd name="T68" fmla="*/ 7 w 157"/>
                  <a:gd name="T69" fmla="*/ 208 h 636"/>
                  <a:gd name="T70" fmla="*/ 56 w 157"/>
                  <a:gd name="T71" fmla="*/ 630 h 636"/>
                  <a:gd name="T72" fmla="*/ 61 w 157"/>
                  <a:gd name="T73" fmla="*/ 634 h 636"/>
                  <a:gd name="T74" fmla="*/ 108 w 157"/>
                  <a:gd name="T75" fmla="*/ 636 h 636"/>
                  <a:gd name="T76" fmla="*/ 109 w 157"/>
                  <a:gd name="T77" fmla="*/ 636 h 636"/>
                  <a:gd name="T78" fmla="*/ 152 w 157"/>
                  <a:gd name="T79" fmla="*/ 629 h 636"/>
                  <a:gd name="T80" fmla="*/ 157 w 157"/>
                  <a:gd name="T81" fmla="*/ 624 h 636"/>
                  <a:gd name="T82" fmla="*/ 157 w 157"/>
                  <a:gd name="T83" fmla="*/ 623 h 636"/>
                  <a:gd name="T84" fmla="*/ 150 w 157"/>
                  <a:gd name="T85" fmla="*/ 533 h 636"/>
                  <a:gd name="T86" fmla="*/ 127 w 157"/>
                  <a:gd name="T87" fmla="*/ 177 h 636"/>
                  <a:gd name="T88" fmla="*/ 129 w 157"/>
                  <a:gd name="T89" fmla="*/ 91 h 636"/>
                  <a:gd name="T90" fmla="*/ 131 w 157"/>
                  <a:gd name="T91" fmla="*/ 6 h 636"/>
                  <a:gd name="T92" fmla="*/ 129 w 157"/>
                  <a:gd name="T93" fmla="*/ 1 h 636"/>
                  <a:gd name="T94" fmla="*/ 124 w 157"/>
                  <a:gd name="T95" fmla="*/ 0 h 636"/>
                  <a:gd name="T96" fmla="*/ 126 w 157"/>
                  <a:gd name="T97" fmla="*/ 5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7" h="636">
                    <a:moveTo>
                      <a:pt x="126" y="5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19" y="36"/>
                      <a:pt x="120" y="66"/>
                      <a:pt x="119" y="90"/>
                    </a:cubicBezTo>
                    <a:cubicBezTo>
                      <a:pt x="117" y="118"/>
                      <a:pt x="116" y="147"/>
                      <a:pt x="116" y="177"/>
                    </a:cubicBezTo>
                    <a:cubicBezTo>
                      <a:pt x="116" y="314"/>
                      <a:pt x="133" y="468"/>
                      <a:pt x="139" y="534"/>
                    </a:cubicBezTo>
                    <a:cubicBezTo>
                      <a:pt x="146" y="608"/>
                      <a:pt x="146" y="622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52" y="624"/>
                      <a:pt x="152" y="624"/>
                      <a:pt x="152" y="624"/>
                    </a:cubicBezTo>
                    <a:cubicBezTo>
                      <a:pt x="151" y="618"/>
                      <a:pt x="151" y="618"/>
                      <a:pt x="151" y="618"/>
                    </a:cubicBezTo>
                    <a:cubicBezTo>
                      <a:pt x="108" y="625"/>
                      <a:pt x="108" y="625"/>
                      <a:pt x="108" y="625"/>
                    </a:cubicBezTo>
                    <a:cubicBezTo>
                      <a:pt x="62" y="623"/>
                      <a:pt x="62" y="623"/>
                      <a:pt x="62" y="623"/>
                    </a:cubicBezTo>
                    <a:cubicBezTo>
                      <a:pt x="61" y="629"/>
                      <a:pt x="61" y="629"/>
                      <a:pt x="61" y="629"/>
                    </a:cubicBezTo>
                    <a:cubicBezTo>
                      <a:pt x="67" y="628"/>
                      <a:pt x="67" y="628"/>
                      <a:pt x="67" y="628"/>
                    </a:cubicBezTo>
                    <a:cubicBezTo>
                      <a:pt x="67" y="628"/>
                      <a:pt x="67" y="627"/>
                      <a:pt x="66" y="625"/>
                    </a:cubicBezTo>
                    <a:cubicBezTo>
                      <a:pt x="61" y="601"/>
                      <a:pt x="18" y="401"/>
                      <a:pt x="18" y="208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9" y="42"/>
                      <a:pt x="8" y="43"/>
                      <a:pt x="7" y="4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13" y="208"/>
                      <a:pt x="13" y="208"/>
                      <a:pt x="13" y="208"/>
                    </a:cubicBezTo>
                    <a:cubicBezTo>
                      <a:pt x="7" y="208"/>
                      <a:pt x="7" y="208"/>
                      <a:pt x="7" y="208"/>
                    </a:cubicBezTo>
                    <a:cubicBezTo>
                      <a:pt x="7" y="416"/>
                      <a:pt x="56" y="630"/>
                      <a:pt x="56" y="630"/>
                    </a:cubicBezTo>
                    <a:cubicBezTo>
                      <a:pt x="57" y="632"/>
                      <a:pt x="59" y="634"/>
                      <a:pt x="61" y="634"/>
                    </a:cubicBezTo>
                    <a:cubicBezTo>
                      <a:pt x="108" y="636"/>
                      <a:pt x="108" y="636"/>
                      <a:pt x="108" y="636"/>
                    </a:cubicBezTo>
                    <a:cubicBezTo>
                      <a:pt x="109" y="636"/>
                      <a:pt x="109" y="636"/>
                      <a:pt x="109" y="636"/>
                    </a:cubicBezTo>
                    <a:cubicBezTo>
                      <a:pt x="152" y="629"/>
                      <a:pt x="152" y="629"/>
                      <a:pt x="152" y="629"/>
                    </a:cubicBezTo>
                    <a:cubicBezTo>
                      <a:pt x="155" y="629"/>
                      <a:pt x="157" y="626"/>
                      <a:pt x="157" y="624"/>
                    </a:cubicBezTo>
                    <a:cubicBezTo>
                      <a:pt x="157" y="623"/>
                      <a:pt x="157" y="623"/>
                      <a:pt x="157" y="623"/>
                    </a:cubicBezTo>
                    <a:cubicBezTo>
                      <a:pt x="157" y="621"/>
                      <a:pt x="157" y="607"/>
                      <a:pt x="150" y="533"/>
                    </a:cubicBezTo>
                    <a:cubicBezTo>
                      <a:pt x="144" y="467"/>
                      <a:pt x="127" y="313"/>
                      <a:pt x="127" y="177"/>
                    </a:cubicBezTo>
                    <a:cubicBezTo>
                      <a:pt x="127" y="147"/>
                      <a:pt x="128" y="118"/>
                      <a:pt x="129" y="91"/>
                    </a:cubicBezTo>
                    <a:cubicBezTo>
                      <a:pt x="131" y="66"/>
                      <a:pt x="130" y="36"/>
                      <a:pt x="131" y="6"/>
                    </a:cubicBezTo>
                    <a:cubicBezTo>
                      <a:pt x="131" y="4"/>
                      <a:pt x="131" y="2"/>
                      <a:pt x="129" y="1"/>
                    </a:cubicBezTo>
                    <a:cubicBezTo>
                      <a:pt x="128" y="0"/>
                      <a:pt x="126" y="0"/>
                      <a:pt x="124" y="0"/>
                    </a:cubicBezTo>
                    <a:cubicBezTo>
                      <a:pt x="126" y="5"/>
                      <a:pt x="126" y="5"/>
                      <a:pt x="126" y="5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íṡ1îḑe">
                <a:extLst>
                  <a:ext uri="{FF2B5EF4-FFF2-40B4-BE49-F238E27FC236}">
                    <a16:creationId xmlns:a16="http://schemas.microsoft.com/office/drawing/2014/main" id="{94EBB424-DD47-46C0-85D1-4D15B5AC8205}"/>
                  </a:ext>
                </a:extLst>
              </p:cNvPr>
              <p:cNvSpPr/>
              <p:nvPr/>
            </p:nvSpPr>
            <p:spPr bwMode="auto">
              <a:xfrm>
                <a:off x="9250920" y="4908743"/>
                <a:ext cx="66868" cy="52009"/>
              </a:xfrm>
              <a:custGeom>
                <a:avLst/>
                <a:gdLst>
                  <a:gd name="T0" fmla="*/ 0 w 78"/>
                  <a:gd name="T1" fmla="*/ 61 h 61"/>
                  <a:gd name="T2" fmla="*/ 28 w 78"/>
                  <a:gd name="T3" fmla="*/ 12 h 61"/>
                  <a:gd name="T4" fmla="*/ 60 w 78"/>
                  <a:gd name="T5" fmla="*/ 5 h 61"/>
                  <a:gd name="T6" fmla="*/ 51 w 78"/>
                  <a:gd name="T7" fmla="*/ 45 h 61"/>
                  <a:gd name="T8" fmla="*/ 3 w 78"/>
                  <a:gd name="T9" fmla="*/ 57 h 61"/>
                  <a:gd name="T10" fmla="*/ 0 w 78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61">
                    <a:moveTo>
                      <a:pt x="0" y="61"/>
                    </a:moveTo>
                    <a:cubicBezTo>
                      <a:pt x="6" y="38"/>
                      <a:pt x="18" y="14"/>
                      <a:pt x="28" y="12"/>
                    </a:cubicBezTo>
                    <a:cubicBezTo>
                      <a:pt x="28" y="12"/>
                      <a:pt x="41" y="10"/>
                      <a:pt x="60" y="5"/>
                    </a:cubicBezTo>
                    <a:cubicBezTo>
                      <a:pt x="78" y="0"/>
                      <a:pt x="51" y="45"/>
                      <a:pt x="51" y="45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61"/>
                      <a:pt x="0" y="61"/>
                      <a:pt x="0" y="61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ï$1îḓê">
                <a:extLst>
                  <a:ext uri="{FF2B5EF4-FFF2-40B4-BE49-F238E27FC236}">
                    <a16:creationId xmlns:a16="http://schemas.microsoft.com/office/drawing/2014/main" id="{5AE56C69-CF29-49B4-B94A-7D53836AC88B}"/>
                  </a:ext>
                </a:extLst>
              </p:cNvPr>
              <p:cNvSpPr/>
              <p:nvPr/>
            </p:nvSpPr>
            <p:spPr bwMode="auto">
              <a:xfrm>
                <a:off x="9245967" y="4907918"/>
                <a:ext cx="66868" cy="58200"/>
              </a:xfrm>
              <a:custGeom>
                <a:avLst/>
                <a:gdLst>
                  <a:gd name="T0" fmla="*/ 6 w 78"/>
                  <a:gd name="T1" fmla="*/ 62 h 68"/>
                  <a:gd name="T2" fmla="*/ 11 w 78"/>
                  <a:gd name="T3" fmla="*/ 63 h 68"/>
                  <a:gd name="T4" fmla="*/ 23 w 78"/>
                  <a:gd name="T5" fmla="*/ 32 h 68"/>
                  <a:gd name="T6" fmla="*/ 30 w 78"/>
                  <a:gd name="T7" fmla="*/ 22 h 68"/>
                  <a:gd name="T8" fmla="*/ 33 w 78"/>
                  <a:gd name="T9" fmla="*/ 20 h 68"/>
                  <a:gd name="T10" fmla="*/ 35 w 78"/>
                  <a:gd name="T11" fmla="*/ 19 h 68"/>
                  <a:gd name="T12" fmla="*/ 35 w 78"/>
                  <a:gd name="T13" fmla="*/ 19 h 68"/>
                  <a:gd name="T14" fmla="*/ 67 w 78"/>
                  <a:gd name="T15" fmla="*/ 11 h 68"/>
                  <a:gd name="T16" fmla="*/ 68 w 78"/>
                  <a:gd name="T17" fmla="*/ 11 h 68"/>
                  <a:gd name="T18" fmla="*/ 68 w 78"/>
                  <a:gd name="T19" fmla="*/ 11 h 68"/>
                  <a:gd name="T20" fmla="*/ 68 w 78"/>
                  <a:gd name="T21" fmla="*/ 9 h 68"/>
                  <a:gd name="T22" fmla="*/ 68 w 78"/>
                  <a:gd name="T23" fmla="*/ 11 h 68"/>
                  <a:gd name="T24" fmla="*/ 68 w 78"/>
                  <a:gd name="T25" fmla="*/ 11 h 68"/>
                  <a:gd name="T26" fmla="*/ 68 w 78"/>
                  <a:gd name="T27" fmla="*/ 9 h 68"/>
                  <a:gd name="T28" fmla="*/ 68 w 78"/>
                  <a:gd name="T29" fmla="*/ 11 h 68"/>
                  <a:gd name="T30" fmla="*/ 69 w 78"/>
                  <a:gd name="T31" fmla="*/ 9 h 68"/>
                  <a:gd name="T32" fmla="*/ 67 w 78"/>
                  <a:gd name="T33" fmla="*/ 10 h 68"/>
                  <a:gd name="T34" fmla="*/ 68 w 78"/>
                  <a:gd name="T35" fmla="*/ 11 h 68"/>
                  <a:gd name="T36" fmla="*/ 69 w 78"/>
                  <a:gd name="T37" fmla="*/ 9 h 68"/>
                  <a:gd name="T38" fmla="*/ 67 w 78"/>
                  <a:gd name="T39" fmla="*/ 10 h 68"/>
                  <a:gd name="T40" fmla="*/ 67 w 78"/>
                  <a:gd name="T41" fmla="*/ 10 h 68"/>
                  <a:gd name="T42" fmla="*/ 67 w 78"/>
                  <a:gd name="T43" fmla="*/ 10 h 68"/>
                  <a:gd name="T44" fmla="*/ 67 w 78"/>
                  <a:gd name="T45" fmla="*/ 10 h 68"/>
                  <a:gd name="T46" fmla="*/ 67 w 78"/>
                  <a:gd name="T47" fmla="*/ 10 h 68"/>
                  <a:gd name="T48" fmla="*/ 67 w 78"/>
                  <a:gd name="T49" fmla="*/ 10 h 68"/>
                  <a:gd name="T50" fmla="*/ 67 w 78"/>
                  <a:gd name="T51" fmla="*/ 10 h 68"/>
                  <a:gd name="T52" fmla="*/ 65 w 78"/>
                  <a:gd name="T53" fmla="*/ 19 h 68"/>
                  <a:gd name="T54" fmla="*/ 57 w 78"/>
                  <a:gd name="T55" fmla="*/ 35 h 68"/>
                  <a:gd name="T56" fmla="*/ 54 w 78"/>
                  <a:gd name="T57" fmla="*/ 41 h 68"/>
                  <a:gd name="T58" fmla="*/ 53 w 78"/>
                  <a:gd name="T59" fmla="*/ 43 h 68"/>
                  <a:gd name="T60" fmla="*/ 53 w 78"/>
                  <a:gd name="T61" fmla="*/ 44 h 68"/>
                  <a:gd name="T62" fmla="*/ 57 w 78"/>
                  <a:gd name="T63" fmla="*/ 46 h 68"/>
                  <a:gd name="T64" fmla="*/ 56 w 78"/>
                  <a:gd name="T65" fmla="*/ 41 h 68"/>
                  <a:gd name="T66" fmla="*/ 8 w 78"/>
                  <a:gd name="T67" fmla="*/ 52 h 68"/>
                  <a:gd name="T68" fmla="*/ 5 w 78"/>
                  <a:gd name="T69" fmla="*/ 54 h 68"/>
                  <a:gd name="T70" fmla="*/ 2 w 78"/>
                  <a:gd name="T71" fmla="*/ 58 h 68"/>
                  <a:gd name="T72" fmla="*/ 6 w 78"/>
                  <a:gd name="T73" fmla="*/ 62 h 68"/>
                  <a:gd name="T74" fmla="*/ 11 w 78"/>
                  <a:gd name="T75" fmla="*/ 63 h 68"/>
                  <a:gd name="T76" fmla="*/ 6 w 78"/>
                  <a:gd name="T77" fmla="*/ 62 h 68"/>
                  <a:gd name="T78" fmla="*/ 10 w 78"/>
                  <a:gd name="T79" fmla="*/ 65 h 68"/>
                  <a:gd name="T80" fmla="*/ 12 w 78"/>
                  <a:gd name="T81" fmla="*/ 63 h 68"/>
                  <a:gd name="T82" fmla="*/ 59 w 78"/>
                  <a:gd name="T83" fmla="*/ 52 h 68"/>
                  <a:gd name="T84" fmla="*/ 62 w 78"/>
                  <a:gd name="T85" fmla="*/ 49 h 68"/>
                  <a:gd name="T86" fmla="*/ 70 w 78"/>
                  <a:gd name="T87" fmla="*/ 35 h 68"/>
                  <a:gd name="T88" fmla="*/ 75 w 78"/>
                  <a:gd name="T89" fmla="*/ 22 h 68"/>
                  <a:gd name="T90" fmla="*/ 78 w 78"/>
                  <a:gd name="T91" fmla="*/ 10 h 68"/>
                  <a:gd name="T92" fmla="*/ 76 w 78"/>
                  <a:gd name="T93" fmla="*/ 4 h 68"/>
                  <a:gd name="T94" fmla="*/ 72 w 78"/>
                  <a:gd name="T95" fmla="*/ 1 h 68"/>
                  <a:gd name="T96" fmla="*/ 68 w 78"/>
                  <a:gd name="T97" fmla="*/ 0 h 68"/>
                  <a:gd name="T98" fmla="*/ 64 w 78"/>
                  <a:gd name="T99" fmla="*/ 1 h 68"/>
                  <a:gd name="T100" fmla="*/ 42 w 78"/>
                  <a:gd name="T101" fmla="*/ 6 h 68"/>
                  <a:gd name="T102" fmla="*/ 35 w 78"/>
                  <a:gd name="T103" fmla="*/ 8 h 68"/>
                  <a:gd name="T104" fmla="*/ 33 w 78"/>
                  <a:gd name="T105" fmla="*/ 8 h 68"/>
                  <a:gd name="T106" fmla="*/ 33 w 78"/>
                  <a:gd name="T107" fmla="*/ 8 h 68"/>
                  <a:gd name="T108" fmla="*/ 33 w 78"/>
                  <a:gd name="T109" fmla="*/ 8 h 68"/>
                  <a:gd name="T110" fmla="*/ 27 w 78"/>
                  <a:gd name="T111" fmla="*/ 10 h 68"/>
                  <a:gd name="T112" fmla="*/ 19 w 78"/>
                  <a:gd name="T113" fmla="*/ 19 h 68"/>
                  <a:gd name="T114" fmla="*/ 8 w 78"/>
                  <a:gd name="T115" fmla="*/ 38 h 68"/>
                  <a:gd name="T116" fmla="*/ 0 w 78"/>
                  <a:gd name="T117" fmla="*/ 60 h 68"/>
                  <a:gd name="T118" fmla="*/ 3 w 78"/>
                  <a:gd name="T119" fmla="*/ 67 h 68"/>
                  <a:gd name="T120" fmla="*/ 10 w 78"/>
                  <a:gd name="T121" fmla="*/ 65 h 68"/>
                  <a:gd name="T122" fmla="*/ 6 w 78"/>
                  <a:gd name="T123" fmla="*/ 6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" h="68">
                    <a:moveTo>
                      <a:pt x="6" y="62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52"/>
                      <a:pt x="18" y="41"/>
                      <a:pt x="23" y="32"/>
                    </a:cubicBezTo>
                    <a:cubicBezTo>
                      <a:pt x="26" y="28"/>
                      <a:pt x="28" y="25"/>
                      <a:pt x="30" y="22"/>
                    </a:cubicBezTo>
                    <a:cubicBezTo>
                      <a:pt x="31" y="21"/>
                      <a:pt x="32" y="20"/>
                      <a:pt x="33" y="20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49" y="16"/>
                      <a:pt x="67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2"/>
                      <a:pt x="66" y="15"/>
                      <a:pt x="65" y="19"/>
                    </a:cubicBezTo>
                    <a:cubicBezTo>
                      <a:pt x="63" y="24"/>
                      <a:pt x="60" y="30"/>
                      <a:pt x="57" y="35"/>
                    </a:cubicBezTo>
                    <a:cubicBezTo>
                      <a:pt x="56" y="38"/>
                      <a:pt x="55" y="40"/>
                      <a:pt x="54" y="41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7" y="53"/>
                      <a:pt x="6" y="53"/>
                      <a:pt x="5" y="5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0" y="51"/>
                      <a:pt x="61" y="51"/>
                      <a:pt x="62" y="49"/>
                    </a:cubicBezTo>
                    <a:cubicBezTo>
                      <a:pt x="62" y="49"/>
                      <a:pt x="66" y="43"/>
                      <a:pt x="70" y="35"/>
                    </a:cubicBezTo>
                    <a:cubicBezTo>
                      <a:pt x="72" y="31"/>
                      <a:pt x="74" y="27"/>
                      <a:pt x="75" y="22"/>
                    </a:cubicBezTo>
                    <a:cubicBezTo>
                      <a:pt x="77" y="18"/>
                      <a:pt x="78" y="14"/>
                      <a:pt x="78" y="10"/>
                    </a:cubicBezTo>
                    <a:cubicBezTo>
                      <a:pt x="78" y="8"/>
                      <a:pt x="77" y="6"/>
                      <a:pt x="76" y="4"/>
                    </a:cubicBezTo>
                    <a:cubicBezTo>
                      <a:pt x="75" y="2"/>
                      <a:pt x="74" y="1"/>
                      <a:pt x="72" y="1"/>
                    </a:cubicBezTo>
                    <a:cubicBezTo>
                      <a:pt x="71" y="0"/>
                      <a:pt x="70" y="0"/>
                      <a:pt x="68" y="0"/>
                    </a:cubicBezTo>
                    <a:cubicBezTo>
                      <a:pt x="67" y="0"/>
                      <a:pt x="66" y="0"/>
                      <a:pt x="64" y="1"/>
                    </a:cubicBezTo>
                    <a:cubicBezTo>
                      <a:pt x="55" y="3"/>
                      <a:pt x="47" y="5"/>
                      <a:pt x="42" y="6"/>
                    </a:cubicBezTo>
                    <a:cubicBezTo>
                      <a:pt x="39" y="7"/>
                      <a:pt x="37" y="7"/>
                      <a:pt x="35" y="8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1" y="8"/>
                      <a:pt x="29" y="9"/>
                      <a:pt x="27" y="10"/>
                    </a:cubicBezTo>
                    <a:cubicBezTo>
                      <a:pt x="24" y="13"/>
                      <a:pt x="21" y="15"/>
                      <a:pt x="19" y="19"/>
                    </a:cubicBezTo>
                    <a:cubicBezTo>
                      <a:pt x="15" y="24"/>
                      <a:pt x="12" y="30"/>
                      <a:pt x="8" y="38"/>
                    </a:cubicBezTo>
                    <a:cubicBezTo>
                      <a:pt x="5" y="45"/>
                      <a:pt x="2" y="53"/>
                      <a:pt x="0" y="60"/>
                    </a:cubicBezTo>
                    <a:cubicBezTo>
                      <a:pt x="0" y="63"/>
                      <a:pt x="1" y="66"/>
                      <a:pt x="3" y="67"/>
                    </a:cubicBezTo>
                    <a:cubicBezTo>
                      <a:pt x="6" y="68"/>
                      <a:pt x="8" y="67"/>
                      <a:pt x="10" y="65"/>
                    </a:cubicBezTo>
                    <a:cubicBezTo>
                      <a:pt x="6" y="62"/>
                      <a:pt x="6" y="62"/>
                      <a:pt x="6" y="62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íṥḷïḍe">
                <a:extLst>
                  <a:ext uri="{FF2B5EF4-FFF2-40B4-BE49-F238E27FC236}">
                    <a16:creationId xmlns:a16="http://schemas.microsoft.com/office/drawing/2014/main" id="{9DECE327-0A8F-4CF4-A440-50EB471FFAE1}"/>
                  </a:ext>
                </a:extLst>
              </p:cNvPr>
              <p:cNvSpPr/>
              <p:nvPr/>
            </p:nvSpPr>
            <p:spPr bwMode="auto">
              <a:xfrm>
                <a:off x="9270733" y="4906266"/>
                <a:ext cx="88332" cy="44579"/>
              </a:xfrm>
              <a:custGeom>
                <a:avLst/>
                <a:gdLst>
                  <a:gd name="T0" fmla="*/ 103 w 103"/>
                  <a:gd name="T1" fmla="*/ 44 h 52"/>
                  <a:gd name="T2" fmla="*/ 71 w 103"/>
                  <a:gd name="T3" fmla="*/ 0 h 52"/>
                  <a:gd name="T4" fmla="*/ 32 w 103"/>
                  <a:gd name="T5" fmla="*/ 9 h 52"/>
                  <a:gd name="T6" fmla="*/ 0 w 103"/>
                  <a:gd name="T7" fmla="*/ 52 h 52"/>
                  <a:gd name="T8" fmla="*/ 103 w 103"/>
                  <a:gd name="T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2">
                    <a:moveTo>
                      <a:pt x="103" y="44"/>
                    </a:moveTo>
                    <a:cubicBezTo>
                      <a:pt x="102" y="4"/>
                      <a:pt x="71" y="0"/>
                      <a:pt x="71" y="0"/>
                    </a:cubicBezTo>
                    <a:cubicBezTo>
                      <a:pt x="71" y="0"/>
                      <a:pt x="55" y="0"/>
                      <a:pt x="32" y="9"/>
                    </a:cubicBezTo>
                    <a:cubicBezTo>
                      <a:pt x="10" y="19"/>
                      <a:pt x="0" y="52"/>
                      <a:pt x="0" y="52"/>
                    </a:cubicBezTo>
                    <a:cubicBezTo>
                      <a:pt x="103" y="44"/>
                      <a:pt x="103" y="44"/>
                      <a:pt x="103" y="44"/>
                    </a:cubicBezTo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ï$ľïḋé">
                <a:extLst>
                  <a:ext uri="{FF2B5EF4-FFF2-40B4-BE49-F238E27FC236}">
                    <a16:creationId xmlns:a16="http://schemas.microsoft.com/office/drawing/2014/main" id="{66DA1371-FC16-40EE-9BEF-BCC83FDD6DD8}"/>
                  </a:ext>
                </a:extLst>
              </p:cNvPr>
              <p:cNvSpPr/>
              <p:nvPr/>
            </p:nvSpPr>
            <p:spPr bwMode="auto">
              <a:xfrm>
                <a:off x="9266605" y="4900901"/>
                <a:ext cx="97826" cy="54073"/>
              </a:xfrm>
              <a:custGeom>
                <a:avLst/>
                <a:gdLst>
                  <a:gd name="T0" fmla="*/ 108 w 114"/>
                  <a:gd name="T1" fmla="*/ 50 h 63"/>
                  <a:gd name="T2" fmla="*/ 114 w 114"/>
                  <a:gd name="T3" fmla="*/ 50 h 63"/>
                  <a:gd name="T4" fmla="*/ 107 w 114"/>
                  <a:gd name="T5" fmla="*/ 24 h 63"/>
                  <a:gd name="T6" fmla="*/ 88 w 114"/>
                  <a:gd name="T7" fmla="*/ 4 h 63"/>
                  <a:gd name="T8" fmla="*/ 77 w 114"/>
                  <a:gd name="T9" fmla="*/ 0 h 63"/>
                  <a:gd name="T10" fmla="*/ 76 w 114"/>
                  <a:gd name="T11" fmla="*/ 0 h 63"/>
                  <a:gd name="T12" fmla="*/ 35 w 114"/>
                  <a:gd name="T13" fmla="*/ 10 h 63"/>
                  <a:gd name="T14" fmla="*/ 19 w 114"/>
                  <a:gd name="T15" fmla="*/ 22 h 63"/>
                  <a:gd name="T16" fmla="*/ 4 w 114"/>
                  <a:gd name="T17" fmla="*/ 45 h 63"/>
                  <a:gd name="T18" fmla="*/ 0 w 114"/>
                  <a:gd name="T19" fmla="*/ 56 h 63"/>
                  <a:gd name="T20" fmla="*/ 1 w 114"/>
                  <a:gd name="T21" fmla="*/ 61 h 63"/>
                  <a:gd name="T22" fmla="*/ 6 w 114"/>
                  <a:gd name="T23" fmla="*/ 63 h 63"/>
                  <a:gd name="T24" fmla="*/ 109 w 114"/>
                  <a:gd name="T25" fmla="*/ 56 h 63"/>
                  <a:gd name="T26" fmla="*/ 114 w 114"/>
                  <a:gd name="T27" fmla="*/ 50 h 63"/>
                  <a:gd name="T28" fmla="*/ 108 w 114"/>
                  <a:gd name="T29" fmla="*/ 50 h 63"/>
                  <a:gd name="T30" fmla="*/ 108 w 114"/>
                  <a:gd name="T31" fmla="*/ 45 h 63"/>
                  <a:gd name="T32" fmla="*/ 5 w 114"/>
                  <a:gd name="T33" fmla="*/ 52 h 63"/>
                  <a:gd name="T34" fmla="*/ 5 w 114"/>
                  <a:gd name="T35" fmla="*/ 58 h 63"/>
                  <a:gd name="T36" fmla="*/ 11 w 114"/>
                  <a:gd name="T37" fmla="*/ 59 h 63"/>
                  <a:gd name="T38" fmla="*/ 11 w 114"/>
                  <a:gd name="T39" fmla="*/ 59 h 63"/>
                  <a:gd name="T40" fmla="*/ 18 w 114"/>
                  <a:gd name="T41" fmla="*/ 42 h 63"/>
                  <a:gd name="T42" fmla="*/ 27 w 114"/>
                  <a:gd name="T43" fmla="*/ 29 h 63"/>
                  <a:gd name="T44" fmla="*/ 39 w 114"/>
                  <a:gd name="T45" fmla="*/ 20 h 63"/>
                  <a:gd name="T46" fmla="*/ 66 w 114"/>
                  <a:gd name="T47" fmla="*/ 12 h 63"/>
                  <a:gd name="T48" fmla="*/ 74 w 114"/>
                  <a:gd name="T49" fmla="*/ 11 h 63"/>
                  <a:gd name="T50" fmla="*/ 76 w 114"/>
                  <a:gd name="T51" fmla="*/ 11 h 63"/>
                  <a:gd name="T52" fmla="*/ 76 w 114"/>
                  <a:gd name="T53" fmla="*/ 11 h 63"/>
                  <a:gd name="T54" fmla="*/ 76 w 114"/>
                  <a:gd name="T55" fmla="*/ 11 h 63"/>
                  <a:gd name="T56" fmla="*/ 76 w 114"/>
                  <a:gd name="T57" fmla="*/ 11 h 63"/>
                  <a:gd name="T58" fmla="*/ 76 w 114"/>
                  <a:gd name="T59" fmla="*/ 11 h 63"/>
                  <a:gd name="T60" fmla="*/ 76 w 114"/>
                  <a:gd name="T61" fmla="*/ 11 h 63"/>
                  <a:gd name="T62" fmla="*/ 76 w 114"/>
                  <a:gd name="T63" fmla="*/ 11 h 63"/>
                  <a:gd name="T64" fmla="*/ 76 w 114"/>
                  <a:gd name="T65" fmla="*/ 11 h 63"/>
                  <a:gd name="T66" fmla="*/ 76 w 114"/>
                  <a:gd name="T67" fmla="*/ 6 h 63"/>
                  <a:gd name="T68" fmla="*/ 75 w 114"/>
                  <a:gd name="T69" fmla="*/ 11 h 63"/>
                  <a:gd name="T70" fmla="*/ 76 w 114"/>
                  <a:gd name="T71" fmla="*/ 8 h 63"/>
                  <a:gd name="T72" fmla="*/ 75 w 114"/>
                  <a:gd name="T73" fmla="*/ 11 h 63"/>
                  <a:gd name="T74" fmla="*/ 75 w 114"/>
                  <a:gd name="T75" fmla="*/ 11 h 63"/>
                  <a:gd name="T76" fmla="*/ 76 w 114"/>
                  <a:gd name="T77" fmla="*/ 8 h 63"/>
                  <a:gd name="T78" fmla="*/ 75 w 114"/>
                  <a:gd name="T79" fmla="*/ 11 h 63"/>
                  <a:gd name="T80" fmla="*/ 75 w 114"/>
                  <a:gd name="T81" fmla="*/ 11 h 63"/>
                  <a:gd name="T82" fmla="*/ 90 w 114"/>
                  <a:gd name="T83" fmla="*/ 18 h 63"/>
                  <a:gd name="T84" fmla="*/ 98 w 114"/>
                  <a:gd name="T85" fmla="*/ 30 h 63"/>
                  <a:gd name="T86" fmla="*/ 103 w 114"/>
                  <a:gd name="T87" fmla="*/ 50 h 63"/>
                  <a:gd name="T88" fmla="*/ 108 w 114"/>
                  <a:gd name="T89" fmla="*/ 50 h 63"/>
                  <a:gd name="T90" fmla="*/ 108 w 114"/>
                  <a:gd name="T91" fmla="*/ 45 h 63"/>
                  <a:gd name="T92" fmla="*/ 108 w 114"/>
                  <a:gd name="T93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" h="63">
                    <a:moveTo>
                      <a:pt x="108" y="50"/>
                    </a:moveTo>
                    <a:cubicBezTo>
                      <a:pt x="114" y="50"/>
                      <a:pt x="114" y="50"/>
                      <a:pt x="114" y="50"/>
                    </a:cubicBezTo>
                    <a:cubicBezTo>
                      <a:pt x="113" y="39"/>
                      <a:pt x="111" y="31"/>
                      <a:pt x="107" y="24"/>
                    </a:cubicBezTo>
                    <a:cubicBezTo>
                      <a:pt x="102" y="14"/>
                      <a:pt x="95" y="8"/>
                      <a:pt x="88" y="4"/>
                    </a:cubicBezTo>
                    <a:cubicBezTo>
                      <a:pt x="82" y="1"/>
                      <a:pt x="77" y="0"/>
                      <a:pt x="77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5" y="0"/>
                      <a:pt x="58" y="0"/>
                      <a:pt x="35" y="10"/>
                    </a:cubicBezTo>
                    <a:cubicBezTo>
                      <a:pt x="28" y="13"/>
                      <a:pt x="23" y="18"/>
                      <a:pt x="19" y="22"/>
                    </a:cubicBezTo>
                    <a:cubicBezTo>
                      <a:pt x="12" y="30"/>
                      <a:pt x="7" y="38"/>
                      <a:pt x="4" y="45"/>
                    </a:cubicBezTo>
                    <a:cubicBezTo>
                      <a:pt x="1" y="51"/>
                      <a:pt x="0" y="56"/>
                      <a:pt x="0" y="56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2" y="63"/>
                      <a:pt x="4" y="63"/>
                      <a:pt x="6" y="63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2" y="55"/>
                      <a:pt x="114" y="53"/>
                      <a:pt x="114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8"/>
                      <a:pt x="13" y="51"/>
                      <a:pt x="18" y="42"/>
                    </a:cubicBezTo>
                    <a:cubicBezTo>
                      <a:pt x="20" y="38"/>
                      <a:pt x="23" y="33"/>
                      <a:pt x="27" y="29"/>
                    </a:cubicBezTo>
                    <a:cubicBezTo>
                      <a:pt x="31" y="26"/>
                      <a:pt x="35" y="22"/>
                      <a:pt x="39" y="20"/>
                    </a:cubicBezTo>
                    <a:cubicBezTo>
                      <a:pt x="50" y="16"/>
                      <a:pt x="59" y="14"/>
                      <a:pt x="66" y="12"/>
                    </a:cubicBezTo>
                    <a:cubicBezTo>
                      <a:pt x="69" y="12"/>
                      <a:pt x="72" y="11"/>
                      <a:pt x="74" y="11"/>
                    </a:cubicBezTo>
                    <a:cubicBezTo>
                      <a:pt x="74" y="11"/>
                      <a:pt x="75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7" y="11"/>
                      <a:pt x="83" y="13"/>
                      <a:pt x="90" y="18"/>
                    </a:cubicBezTo>
                    <a:cubicBezTo>
                      <a:pt x="93" y="21"/>
                      <a:pt x="96" y="25"/>
                      <a:pt x="98" y="30"/>
                    </a:cubicBezTo>
                    <a:cubicBezTo>
                      <a:pt x="101" y="35"/>
                      <a:pt x="103" y="42"/>
                      <a:pt x="103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50"/>
                      <a:pt x="108" y="50"/>
                      <a:pt x="108" y="5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ísľíďe">
                <a:extLst>
                  <a:ext uri="{FF2B5EF4-FFF2-40B4-BE49-F238E27FC236}">
                    <a16:creationId xmlns:a16="http://schemas.microsoft.com/office/drawing/2014/main" id="{9D0F7213-F65B-4F8A-B405-40CFBB598657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10319" cy="10319"/>
              </a:xfrm>
              <a:prstGeom prst="ellipse">
                <a:avLst/>
              </a:pr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ïšḷïḍe">
                <a:extLst>
                  <a:ext uri="{FF2B5EF4-FFF2-40B4-BE49-F238E27FC236}">
                    <a16:creationId xmlns:a16="http://schemas.microsoft.com/office/drawing/2014/main" id="{D92CBB10-B423-474B-8CEE-8E2306E22530}"/>
                  </a:ext>
                </a:extLst>
              </p:cNvPr>
              <p:cNvSpPr/>
              <p:nvPr/>
            </p:nvSpPr>
            <p:spPr bwMode="auto">
              <a:xfrm>
                <a:off x="9262067" y="4794819"/>
                <a:ext cx="16511" cy="13622"/>
              </a:xfrm>
              <a:custGeom>
                <a:avLst/>
                <a:gdLst>
                  <a:gd name="T0" fmla="*/ 7 w 19"/>
                  <a:gd name="T1" fmla="*/ 2 h 16"/>
                  <a:gd name="T2" fmla="*/ 17 w 19"/>
                  <a:gd name="T3" fmla="*/ 9 h 16"/>
                  <a:gd name="T4" fmla="*/ 18 w 19"/>
                  <a:gd name="T5" fmla="*/ 14 h 16"/>
                  <a:gd name="T6" fmla="*/ 14 w 19"/>
                  <a:gd name="T7" fmla="*/ 15 h 16"/>
                  <a:gd name="T8" fmla="*/ 3 w 19"/>
                  <a:gd name="T9" fmla="*/ 8 h 16"/>
                  <a:gd name="T10" fmla="*/ 7 w 19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7" y="2"/>
                    </a:moveTo>
                    <a:cubicBezTo>
                      <a:pt x="10" y="4"/>
                      <a:pt x="14" y="7"/>
                      <a:pt x="17" y="9"/>
                    </a:cubicBezTo>
                    <a:cubicBezTo>
                      <a:pt x="19" y="10"/>
                      <a:pt x="19" y="12"/>
                      <a:pt x="18" y="14"/>
                    </a:cubicBezTo>
                    <a:cubicBezTo>
                      <a:pt x="18" y="15"/>
                      <a:pt x="15" y="16"/>
                      <a:pt x="14" y="15"/>
                    </a:cubicBezTo>
                    <a:cubicBezTo>
                      <a:pt x="11" y="12"/>
                      <a:pt x="7" y="10"/>
                      <a:pt x="3" y="8"/>
                    </a:cubicBezTo>
                    <a:cubicBezTo>
                      <a:pt x="0" y="5"/>
                      <a:pt x="3" y="0"/>
                      <a:pt x="7" y="2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î$1iḍê">
                <a:extLst>
                  <a:ext uri="{FF2B5EF4-FFF2-40B4-BE49-F238E27FC236}">
                    <a16:creationId xmlns:a16="http://schemas.microsoft.com/office/drawing/2014/main" id="{EB15EA15-832A-4F77-8B7E-C058CA936E7A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71409" cy="141992"/>
              </a:xfrm>
              <a:custGeom>
                <a:avLst/>
                <a:gdLst>
                  <a:gd name="T0" fmla="*/ 42 w 83"/>
                  <a:gd name="T1" fmla="*/ 0 h 166"/>
                  <a:gd name="T2" fmla="*/ 20 w 83"/>
                  <a:gd name="T3" fmla="*/ 40 h 166"/>
                  <a:gd name="T4" fmla="*/ 0 w 83"/>
                  <a:gd name="T5" fmla="*/ 58 h 166"/>
                  <a:gd name="T6" fmla="*/ 0 w 83"/>
                  <a:gd name="T7" fmla="*/ 59 h 166"/>
                  <a:gd name="T8" fmla="*/ 13 w 83"/>
                  <a:gd name="T9" fmla="*/ 71 h 166"/>
                  <a:gd name="T10" fmla="*/ 13 w 83"/>
                  <a:gd name="T11" fmla="*/ 71 h 166"/>
                  <a:gd name="T12" fmla="*/ 13 w 83"/>
                  <a:gd name="T13" fmla="*/ 71 h 166"/>
                  <a:gd name="T14" fmla="*/ 10 w 83"/>
                  <a:gd name="T15" fmla="*/ 98 h 166"/>
                  <a:gd name="T16" fmla="*/ 18 w 83"/>
                  <a:gd name="T17" fmla="*/ 133 h 166"/>
                  <a:gd name="T18" fmla="*/ 19 w 83"/>
                  <a:gd name="T19" fmla="*/ 134 h 166"/>
                  <a:gd name="T20" fmla="*/ 36 w 83"/>
                  <a:gd name="T21" fmla="*/ 144 h 166"/>
                  <a:gd name="T22" fmla="*/ 46 w 83"/>
                  <a:gd name="T23" fmla="*/ 145 h 166"/>
                  <a:gd name="T24" fmla="*/ 55 w 83"/>
                  <a:gd name="T25" fmla="*/ 144 h 166"/>
                  <a:gd name="T26" fmla="*/ 55 w 83"/>
                  <a:gd name="T27" fmla="*/ 144 h 166"/>
                  <a:gd name="T28" fmla="*/ 55 w 83"/>
                  <a:gd name="T29" fmla="*/ 144 h 166"/>
                  <a:gd name="T30" fmla="*/ 52 w 83"/>
                  <a:gd name="T31" fmla="*/ 166 h 166"/>
                  <a:gd name="T32" fmla="*/ 52 w 83"/>
                  <a:gd name="T33" fmla="*/ 166 h 166"/>
                  <a:gd name="T34" fmla="*/ 59 w 83"/>
                  <a:gd name="T35" fmla="*/ 164 h 166"/>
                  <a:gd name="T36" fmla="*/ 78 w 83"/>
                  <a:gd name="T37" fmla="*/ 159 h 166"/>
                  <a:gd name="T38" fmla="*/ 83 w 83"/>
                  <a:gd name="T39" fmla="*/ 158 h 166"/>
                  <a:gd name="T40" fmla="*/ 82 w 83"/>
                  <a:gd name="T41" fmla="*/ 135 h 166"/>
                  <a:gd name="T42" fmla="*/ 71 w 83"/>
                  <a:gd name="T43" fmla="*/ 136 h 166"/>
                  <a:gd name="T44" fmla="*/ 34 w 83"/>
                  <a:gd name="T45" fmla="*/ 101 h 166"/>
                  <a:gd name="T46" fmla="*/ 39 w 83"/>
                  <a:gd name="T47" fmla="*/ 54 h 166"/>
                  <a:gd name="T48" fmla="*/ 35 w 83"/>
                  <a:gd name="T49" fmla="*/ 48 h 166"/>
                  <a:gd name="T50" fmla="*/ 41 w 83"/>
                  <a:gd name="T51" fmla="*/ 42 h 166"/>
                  <a:gd name="T52" fmla="*/ 44 w 83"/>
                  <a:gd name="T53" fmla="*/ 42 h 166"/>
                  <a:gd name="T54" fmla="*/ 46 w 83"/>
                  <a:gd name="T55" fmla="*/ 38 h 166"/>
                  <a:gd name="T56" fmla="*/ 39 w 83"/>
                  <a:gd name="T57" fmla="*/ 34 h 166"/>
                  <a:gd name="T58" fmla="*/ 41 w 83"/>
                  <a:gd name="T59" fmla="*/ 27 h 166"/>
                  <a:gd name="T60" fmla="*/ 43 w 83"/>
                  <a:gd name="T61" fmla="*/ 28 h 166"/>
                  <a:gd name="T62" fmla="*/ 49 w 83"/>
                  <a:gd name="T63" fmla="*/ 32 h 166"/>
                  <a:gd name="T64" fmla="*/ 62 w 83"/>
                  <a:gd name="T65" fmla="*/ 10 h 166"/>
                  <a:gd name="T66" fmla="*/ 42 w 83"/>
                  <a:gd name="T67" fmla="*/ 0 h 166"/>
                  <a:gd name="T68" fmla="*/ 42 w 83"/>
                  <a:gd name="T69" fmla="*/ 0 h 166"/>
                  <a:gd name="T70" fmla="*/ 42 w 83"/>
                  <a:gd name="T71" fmla="*/ 0 h 166"/>
                  <a:gd name="T72" fmla="*/ 42 w 83"/>
                  <a:gd name="T7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166"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66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110"/>
                      <a:pt x="12" y="124"/>
                      <a:pt x="18" y="133"/>
                    </a:cubicBezTo>
                    <a:cubicBezTo>
                      <a:pt x="19" y="133"/>
                      <a:pt x="19" y="134"/>
                      <a:pt x="19" y="134"/>
                    </a:cubicBezTo>
                    <a:cubicBezTo>
                      <a:pt x="23" y="140"/>
                      <a:pt x="30" y="142"/>
                      <a:pt x="36" y="144"/>
                    </a:cubicBezTo>
                    <a:cubicBezTo>
                      <a:pt x="39" y="145"/>
                      <a:pt x="43" y="145"/>
                      <a:pt x="46" y="145"/>
                    </a:cubicBezTo>
                    <a:cubicBezTo>
                      <a:pt x="51" y="145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4" y="165"/>
                      <a:pt x="56" y="165"/>
                      <a:pt x="59" y="164"/>
                    </a:cubicBezTo>
                    <a:cubicBezTo>
                      <a:pt x="64" y="163"/>
                      <a:pt x="70" y="161"/>
                      <a:pt x="78" y="159"/>
                    </a:cubicBezTo>
                    <a:cubicBezTo>
                      <a:pt x="80" y="159"/>
                      <a:pt x="82" y="158"/>
                      <a:pt x="83" y="158"/>
                    </a:cubicBezTo>
                    <a:cubicBezTo>
                      <a:pt x="82" y="135"/>
                      <a:pt x="82" y="135"/>
                      <a:pt x="82" y="135"/>
                    </a:cubicBezTo>
                    <a:cubicBezTo>
                      <a:pt x="82" y="135"/>
                      <a:pt x="77" y="136"/>
                      <a:pt x="71" y="136"/>
                    </a:cubicBezTo>
                    <a:cubicBezTo>
                      <a:pt x="56" y="136"/>
                      <a:pt x="33" y="132"/>
                      <a:pt x="34" y="101"/>
                    </a:cubicBezTo>
                    <a:cubicBezTo>
                      <a:pt x="34" y="80"/>
                      <a:pt x="35" y="66"/>
                      <a:pt x="39" y="54"/>
                    </a:cubicBezTo>
                    <a:cubicBezTo>
                      <a:pt x="37" y="53"/>
                      <a:pt x="35" y="51"/>
                      <a:pt x="35" y="48"/>
                    </a:cubicBezTo>
                    <a:cubicBezTo>
                      <a:pt x="35" y="44"/>
                      <a:pt x="38" y="42"/>
                      <a:pt x="41" y="42"/>
                    </a:cubicBezTo>
                    <a:cubicBezTo>
                      <a:pt x="42" y="42"/>
                      <a:pt x="43" y="42"/>
                      <a:pt x="44" y="42"/>
                    </a:cubicBezTo>
                    <a:cubicBezTo>
                      <a:pt x="44" y="41"/>
                      <a:pt x="45" y="39"/>
                      <a:pt x="46" y="38"/>
                    </a:cubicBezTo>
                    <a:cubicBezTo>
                      <a:pt x="44" y="36"/>
                      <a:pt x="42" y="35"/>
                      <a:pt x="39" y="34"/>
                    </a:cubicBezTo>
                    <a:cubicBezTo>
                      <a:pt x="36" y="32"/>
                      <a:pt x="38" y="27"/>
                      <a:pt x="41" y="27"/>
                    </a:cubicBezTo>
                    <a:cubicBezTo>
                      <a:pt x="42" y="27"/>
                      <a:pt x="42" y="28"/>
                      <a:pt x="43" y="28"/>
                    </a:cubicBezTo>
                    <a:cubicBezTo>
                      <a:pt x="45" y="29"/>
                      <a:pt x="47" y="31"/>
                      <a:pt x="49" y="32"/>
                    </a:cubicBezTo>
                    <a:cubicBezTo>
                      <a:pt x="52" y="25"/>
                      <a:pt x="57" y="18"/>
                      <a:pt x="62" y="10"/>
                    </a:cubicBezTo>
                    <a:cubicBezTo>
                      <a:pt x="52" y="3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D4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îṡľïḋê">
                <a:extLst>
                  <a:ext uri="{FF2B5EF4-FFF2-40B4-BE49-F238E27FC236}">
                    <a16:creationId xmlns:a16="http://schemas.microsoft.com/office/drawing/2014/main" id="{A882E27E-0856-4ECA-B7CD-6690A899C3D2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47468" cy="141992"/>
              </a:xfrm>
              <a:custGeom>
                <a:avLst/>
                <a:gdLst>
                  <a:gd name="T0" fmla="*/ 55 w 55"/>
                  <a:gd name="T1" fmla="*/ 144 h 166"/>
                  <a:gd name="T2" fmla="*/ 55 w 55"/>
                  <a:gd name="T3" fmla="*/ 144 h 166"/>
                  <a:gd name="T4" fmla="*/ 52 w 55"/>
                  <a:gd name="T5" fmla="*/ 166 h 166"/>
                  <a:gd name="T6" fmla="*/ 52 w 55"/>
                  <a:gd name="T7" fmla="*/ 166 h 166"/>
                  <a:gd name="T8" fmla="*/ 55 w 55"/>
                  <a:gd name="T9" fmla="*/ 144 h 166"/>
                  <a:gd name="T10" fmla="*/ 19 w 55"/>
                  <a:gd name="T11" fmla="*/ 134 h 166"/>
                  <a:gd name="T12" fmla="*/ 36 w 55"/>
                  <a:gd name="T13" fmla="*/ 144 h 166"/>
                  <a:gd name="T14" fmla="*/ 19 w 55"/>
                  <a:gd name="T15" fmla="*/ 134 h 166"/>
                  <a:gd name="T16" fmla="*/ 13 w 55"/>
                  <a:gd name="T17" fmla="*/ 71 h 166"/>
                  <a:gd name="T18" fmla="*/ 10 w 55"/>
                  <a:gd name="T19" fmla="*/ 98 h 166"/>
                  <a:gd name="T20" fmla="*/ 13 w 55"/>
                  <a:gd name="T21" fmla="*/ 71 h 166"/>
                  <a:gd name="T22" fmla="*/ 13 w 55"/>
                  <a:gd name="T23" fmla="*/ 71 h 166"/>
                  <a:gd name="T24" fmla="*/ 42 w 55"/>
                  <a:gd name="T25" fmla="*/ 0 h 166"/>
                  <a:gd name="T26" fmla="*/ 42 w 55"/>
                  <a:gd name="T27" fmla="*/ 0 h 166"/>
                  <a:gd name="T28" fmla="*/ 42 w 55"/>
                  <a:gd name="T29" fmla="*/ 0 h 166"/>
                  <a:gd name="T30" fmla="*/ 42 w 55"/>
                  <a:gd name="T31" fmla="*/ 0 h 166"/>
                  <a:gd name="T32" fmla="*/ 20 w 55"/>
                  <a:gd name="T33" fmla="*/ 40 h 166"/>
                  <a:gd name="T34" fmla="*/ 0 w 55"/>
                  <a:gd name="T35" fmla="*/ 58 h 166"/>
                  <a:gd name="T36" fmla="*/ 20 w 55"/>
                  <a:gd name="T37" fmla="*/ 40 h 166"/>
                  <a:gd name="T38" fmla="*/ 42 w 55"/>
                  <a:gd name="T39" fmla="*/ 0 h 166"/>
                  <a:gd name="T40" fmla="*/ 42 w 55"/>
                  <a:gd name="T41" fmla="*/ 0 h 166"/>
                  <a:gd name="T42" fmla="*/ 42 w 55"/>
                  <a:gd name="T4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166">
                    <a:moveTo>
                      <a:pt x="55" y="144"/>
                    </a:move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5" y="144"/>
                      <a:pt x="55" y="144"/>
                      <a:pt x="55" y="144"/>
                    </a:cubicBezTo>
                    <a:moveTo>
                      <a:pt x="19" y="134"/>
                    </a:moveTo>
                    <a:cubicBezTo>
                      <a:pt x="23" y="140"/>
                      <a:pt x="30" y="142"/>
                      <a:pt x="36" y="144"/>
                    </a:cubicBezTo>
                    <a:cubicBezTo>
                      <a:pt x="30" y="142"/>
                      <a:pt x="23" y="140"/>
                      <a:pt x="19" y="134"/>
                    </a:cubicBezTo>
                    <a:moveTo>
                      <a:pt x="13" y="71"/>
                    </a:move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88"/>
                      <a:pt x="11" y="79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49"/>
                      <a:pt x="17" y="46"/>
                      <a:pt x="20" y="40"/>
                    </a:cubicBezTo>
                    <a:cubicBezTo>
                      <a:pt x="23" y="33"/>
                      <a:pt x="29" y="1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îślïḓe">
                <a:extLst>
                  <a:ext uri="{FF2B5EF4-FFF2-40B4-BE49-F238E27FC236}">
                    <a16:creationId xmlns:a16="http://schemas.microsoft.com/office/drawing/2014/main" id="{46923808-8022-4863-9383-D21464541E32}"/>
                  </a:ext>
                </a:extLst>
              </p:cNvPr>
              <p:cNvSpPr/>
              <p:nvPr/>
            </p:nvSpPr>
            <p:spPr bwMode="auto">
              <a:xfrm>
                <a:off x="9274863" y="4908742"/>
                <a:ext cx="23528" cy="6604"/>
              </a:xfrm>
              <a:custGeom>
                <a:avLst/>
                <a:gdLst>
                  <a:gd name="T0" fmla="*/ 27 w 27"/>
                  <a:gd name="T1" fmla="*/ 0 h 8"/>
                  <a:gd name="T2" fmla="*/ 8 w 27"/>
                  <a:gd name="T3" fmla="*/ 5 h 8"/>
                  <a:gd name="T4" fmla="*/ 1 w 27"/>
                  <a:gd name="T5" fmla="*/ 7 h 8"/>
                  <a:gd name="T6" fmla="*/ 1 w 27"/>
                  <a:gd name="T7" fmla="*/ 7 h 8"/>
                  <a:gd name="T8" fmla="*/ 1 w 27"/>
                  <a:gd name="T9" fmla="*/ 7 h 8"/>
                  <a:gd name="T10" fmla="*/ 0 w 27"/>
                  <a:gd name="T11" fmla="*/ 8 h 8"/>
                  <a:gd name="T12" fmla="*/ 20 w 27"/>
                  <a:gd name="T13" fmla="*/ 4 h 8"/>
                  <a:gd name="T14" fmla="*/ 25 w 27"/>
                  <a:gd name="T15" fmla="*/ 1 h 8"/>
                  <a:gd name="T16" fmla="*/ 27 w 2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8">
                    <a:moveTo>
                      <a:pt x="27" y="0"/>
                    </a:moveTo>
                    <a:cubicBezTo>
                      <a:pt x="19" y="2"/>
                      <a:pt x="13" y="4"/>
                      <a:pt x="8" y="5"/>
                    </a:cubicBezTo>
                    <a:cubicBezTo>
                      <a:pt x="5" y="6"/>
                      <a:pt x="3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6"/>
                      <a:pt x="15" y="5"/>
                      <a:pt x="20" y="4"/>
                    </a:cubicBezTo>
                    <a:cubicBezTo>
                      <a:pt x="22" y="3"/>
                      <a:pt x="23" y="2"/>
                      <a:pt x="25" y="1"/>
                    </a:cubicBezTo>
                    <a:cubicBezTo>
                      <a:pt x="26" y="1"/>
                      <a:pt x="27" y="1"/>
                      <a:pt x="27" y="0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3" name="iṣ1íḋè">
                <a:extLst>
                  <a:ext uri="{FF2B5EF4-FFF2-40B4-BE49-F238E27FC236}">
                    <a16:creationId xmlns:a16="http://schemas.microsoft.com/office/drawing/2014/main" id="{B4276243-FC81-4C12-AFE4-DE63F90E9532}"/>
                  </a:ext>
                </a:extLst>
              </p:cNvPr>
              <p:cNvSpPr/>
              <p:nvPr/>
            </p:nvSpPr>
            <p:spPr bwMode="auto">
              <a:xfrm>
                <a:off x="9292200" y="4907917"/>
                <a:ext cx="10319" cy="4128"/>
              </a:xfrm>
              <a:custGeom>
                <a:avLst/>
                <a:gdLst>
                  <a:gd name="T0" fmla="*/ 12 w 12"/>
                  <a:gd name="T1" fmla="*/ 0 h 5"/>
                  <a:gd name="T2" fmla="*/ 7 w 12"/>
                  <a:gd name="T3" fmla="*/ 1 h 5"/>
                  <a:gd name="T4" fmla="*/ 5 w 12"/>
                  <a:gd name="T5" fmla="*/ 2 h 5"/>
                  <a:gd name="T6" fmla="*/ 0 w 12"/>
                  <a:gd name="T7" fmla="*/ 5 h 5"/>
                  <a:gd name="T8" fmla="*/ 12 w 12"/>
                  <a:gd name="T9" fmla="*/ 2 h 5"/>
                  <a:gd name="T10" fmla="*/ 12 w 12"/>
                  <a:gd name="T11" fmla="*/ 2 h 5"/>
                  <a:gd name="T12" fmla="*/ 12 w 1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11" y="0"/>
                      <a:pt x="9" y="1"/>
                      <a:pt x="7" y="1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7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ïṥľïďê">
                <a:extLst>
                  <a:ext uri="{FF2B5EF4-FFF2-40B4-BE49-F238E27FC236}">
                    <a16:creationId xmlns:a16="http://schemas.microsoft.com/office/drawing/2014/main" id="{8B51D65E-14C6-4EC9-A79D-A340CD10B244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7843" cy="10319"/>
              </a:xfrm>
              <a:custGeom>
                <a:avLst/>
                <a:gdLst>
                  <a:gd name="T0" fmla="*/ 6 w 9"/>
                  <a:gd name="T1" fmla="*/ 0 h 12"/>
                  <a:gd name="T2" fmla="*/ 0 w 9"/>
                  <a:gd name="T3" fmla="*/ 6 h 12"/>
                  <a:gd name="T4" fmla="*/ 4 w 9"/>
                  <a:gd name="T5" fmla="*/ 12 h 12"/>
                  <a:gd name="T6" fmla="*/ 9 w 9"/>
                  <a:gd name="T7" fmla="*/ 0 h 12"/>
                  <a:gd name="T8" fmla="*/ 6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5" y="8"/>
                      <a:pt x="7" y="4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iṡ1îḍe">
                <a:extLst>
                  <a:ext uri="{FF2B5EF4-FFF2-40B4-BE49-F238E27FC236}">
                    <a16:creationId xmlns:a16="http://schemas.microsoft.com/office/drawing/2014/main" id="{F8930C90-299B-4D60-8EE2-8BF822504920}"/>
                  </a:ext>
                </a:extLst>
              </p:cNvPr>
              <p:cNvSpPr/>
              <p:nvPr/>
            </p:nvSpPr>
            <p:spPr bwMode="auto">
              <a:xfrm>
                <a:off x="9262067" y="4795644"/>
                <a:ext cx="11145" cy="9494"/>
              </a:xfrm>
              <a:custGeom>
                <a:avLst/>
                <a:gdLst>
                  <a:gd name="T0" fmla="*/ 5 w 13"/>
                  <a:gd name="T1" fmla="*/ 0 h 11"/>
                  <a:gd name="T2" fmla="*/ 3 w 13"/>
                  <a:gd name="T3" fmla="*/ 7 h 11"/>
                  <a:gd name="T4" fmla="*/ 10 w 13"/>
                  <a:gd name="T5" fmla="*/ 11 h 11"/>
                  <a:gd name="T6" fmla="*/ 13 w 13"/>
                  <a:gd name="T7" fmla="*/ 5 h 11"/>
                  <a:gd name="T8" fmla="*/ 7 w 13"/>
                  <a:gd name="T9" fmla="*/ 1 h 11"/>
                  <a:gd name="T10" fmla="*/ 5 w 1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0"/>
                    </a:moveTo>
                    <a:cubicBezTo>
                      <a:pt x="2" y="0"/>
                      <a:pt x="0" y="5"/>
                      <a:pt x="3" y="7"/>
                    </a:cubicBezTo>
                    <a:cubicBezTo>
                      <a:pt x="6" y="8"/>
                      <a:pt x="8" y="9"/>
                      <a:pt x="10" y="11"/>
                    </a:cubicBezTo>
                    <a:cubicBezTo>
                      <a:pt x="11" y="9"/>
                      <a:pt x="12" y="7"/>
                      <a:pt x="13" y="5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6" y="1"/>
                      <a:pt x="6" y="0"/>
                      <a:pt x="5" y="0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ïṣḷîḋê">
                <a:extLst>
                  <a:ext uri="{FF2B5EF4-FFF2-40B4-BE49-F238E27FC236}">
                    <a16:creationId xmlns:a16="http://schemas.microsoft.com/office/drawing/2014/main" id="{163E5066-5B55-4214-BC15-0C5994107660}"/>
                  </a:ext>
                </a:extLst>
              </p:cNvPr>
              <p:cNvSpPr/>
              <p:nvPr/>
            </p:nvSpPr>
            <p:spPr bwMode="auto">
              <a:xfrm>
                <a:off x="9265783" y="4909568"/>
                <a:ext cx="52009" cy="62328"/>
              </a:xfrm>
              <a:custGeom>
                <a:avLst/>
                <a:gdLst>
                  <a:gd name="T0" fmla="*/ 61 w 61"/>
                  <a:gd name="T1" fmla="*/ 15 h 73"/>
                  <a:gd name="T2" fmla="*/ 52 w 61"/>
                  <a:gd name="T3" fmla="*/ 0 h 73"/>
                  <a:gd name="T4" fmla="*/ 9 w 61"/>
                  <a:gd name="T5" fmla="*/ 41 h 73"/>
                  <a:gd name="T6" fmla="*/ 20 w 61"/>
                  <a:gd name="T7" fmla="*/ 63 h 73"/>
                  <a:gd name="T8" fmla="*/ 61 w 61"/>
                  <a:gd name="T9" fmla="*/ 1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61" y="15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8" y="8"/>
                      <a:pt x="9" y="41"/>
                    </a:cubicBezTo>
                    <a:cubicBezTo>
                      <a:pt x="0" y="73"/>
                      <a:pt x="20" y="63"/>
                      <a:pt x="20" y="63"/>
                    </a:cubicBezTo>
                    <a:lnTo>
                      <a:pt x="61" y="15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iṡḷîḓé">
                <a:extLst>
                  <a:ext uri="{FF2B5EF4-FFF2-40B4-BE49-F238E27FC236}">
                    <a16:creationId xmlns:a16="http://schemas.microsoft.com/office/drawing/2014/main" id="{B611AC83-501D-412E-8FF1-5AD88DC1CCCC}"/>
                  </a:ext>
                </a:extLst>
              </p:cNvPr>
              <p:cNvSpPr/>
              <p:nvPr/>
            </p:nvSpPr>
            <p:spPr bwMode="auto">
              <a:xfrm>
                <a:off x="9236476" y="5108522"/>
                <a:ext cx="110622" cy="548981"/>
              </a:xfrm>
              <a:custGeom>
                <a:avLst/>
                <a:gdLst>
                  <a:gd name="T0" fmla="*/ 28 w 129"/>
                  <a:gd name="T1" fmla="*/ 220 h 641"/>
                  <a:gd name="T2" fmla="*/ 0 w 129"/>
                  <a:gd name="T3" fmla="*/ 0 h 641"/>
                  <a:gd name="T4" fmla="*/ 75 w 129"/>
                  <a:gd name="T5" fmla="*/ 45 h 641"/>
                  <a:gd name="T6" fmla="*/ 71 w 129"/>
                  <a:gd name="T7" fmla="*/ 202 h 641"/>
                  <a:gd name="T8" fmla="*/ 129 w 129"/>
                  <a:gd name="T9" fmla="*/ 641 h 641"/>
                  <a:gd name="T10" fmla="*/ 77 w 129"/>
                  <a:gd name="T11" fmla="*/ 641 h 641"/>
                  <a:gd name="T12" fmla="*/ 28 w 129"/>
                  <a:gd name="T13" fmla="*/ 22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641">
                    <a:moveTo>
                      <a:pt x="28" y="22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6" y="61"/>
                      <a:pt x="71" y="181"/>
                      <a:pt x="71" y="202"/>
                    </a:cubicBezTo>
                    <a:cubicBezTo>
                      <a:pt x="75" y="390"/>
                      <a:pt x="120" y="599"/>
                      <a:pt x="129" y="641"/>
                    </a:cubicBezTo>
                    <a:cubicBezTo>
                      <a:pt x="77" y="641"/>
                      <a:pt x="77" y="641"/>
                      <a:pt x="77" y="641"/>
                    </a:cubicBezTo>
                    <a:cubicBezTo>
                      <a:pt x="77" y="641"/>
                      <a:pt x="28" y="427"/>
                      <a:pt x="28" y="220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iş1îḓê">
                <a:extLst>
                  <a:ext uri="{FF2B5EF4-FFF2-40B4-BE49-F238E27FC236}">
                    <a16:creationId xmlns:a16="http://schemas.microsoft.com/office/drawing/2014/main" id="{89C0D3CD-34AD-4EAF-ACA9-59830BA64F79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solidFill>
                <a:srgbClr val="E89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iS1îḍê">
                <a:extLst>
                  <a:ext uri="{FF2B5EF4-FFF2-40B4-BE49-F238E27FC236}">
                    <a16:creationId xmlns:a16="http://schemas.microsoft.com/office/drawing/2014/main" id="{87CB0D52-AD2D-4AA6-AC2F-23BD25EB5EC8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noFill/>
              <a:ln w="36513" cap="flat">
                <a:solidFill>
                  <a:srgbClr val="BA752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0" name="íŝľîḓê">
                <a:extLst>
                  <a:ext uri="{FF2B5EF4-FFF2-40B4-BE49-F238E27FC236}">
                    <a16:creationId xmlns:a16="http://schemas.microsoft.com/office/drawing/2014/main" id="{C209B47C-0962-4BC6-BE92-805AE01D64E1}"/>
                  </a:ext>
                </a:extLst>
              </p:cNvPr>
              <p:cNvSpPr/>
              <p:nvPr/>
            </p:nvSpPr>
            <p:spPr bwMode="auto">
              <a:xfrm>
                <a:off x="9286008" y="5227399"/>
                <a:ext cx="48294" cy="32609"/>
              </a:xfrm>
              <a:custGeom>
                <a:avLst/>
                <a:gdLst>
                  <a:gd name="T0" fmla="*/ 46 w 56"/>
                  <a:gd name="T1" fmla="*/ 38 h 38"/>
                  <a:gd name="T2" fmla="*/ 0 w 56"/>
                  <a:gd name="T3" fmla="*/ 2 h 38"/>
                  <a:gd name="T4" fmla="*/ 9 w 56"/>
                  <a:gd name="T5" fmla="*/ 0 h 38"/>
                  <a:gd name="T6" fmla="*/ 54 w 56"/>
                  <a:gd name="T7" fmla="*/ 28 h 38"/>
                  <a:gd name="T8" fmla="*/ 56 w 56"/>
                  <a:gd name="T9" fmla="*/ 37 h 38"/>
                  <a:gd name="T10" fmla="*/ 46 w 56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8">
                    <a:moveTo>
                      <a:pt x="46" y="38"/>
                    </a:moveTo>
                    <a:cubicBezTo>
                      <a:pt x="32" y="38"/>
                      <a:pt x="7" y="33"/>
                      <a:pt x="0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7" y="35"/>
                      <a:pt x="52" y="29"/>
                      <a:pt x="54" y="2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2" y="38"/>
                      <a:pt x="46" y="38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1" name="ï$ḻïďe">
                <a:extLst>
                  <a:ext uri="{FF2B5EF4-FFF2-40B4-BE49-F238E27FC236}">
                    <a16:creationId xmlns:a16="http://schemas.microsoft.com/office/drawing/2014/main" id="{CD81546F-FE55-44E6-B66B-29D27BDF976F}"/>
                  </a:ext>
                </a:extLst>
              </p:cNvPr>
              <p:cNvSpPr/>
              <p:nvPr/>
            </p:nvSpPr>
            <p:spPr bwMode="auto">
              <a:xfrm>
                <a:off x="9269910" y="5005330"/>
                <a:ext cx="15273" cy="11970"/>
              </a:xfrm>
              <a:custGeom>
                <a:avLst/>
                <a:gdLst>
                  <a:gd name="T0" fmla="*/ 0 w 18"/>
                  <a:gd name="T1" fmla="*/ 14 h 14"/>
                  <a:gd name="T2" fmla="*/ 0 w 18"/>
                  <a:gd name="T3" fmla="*/ 10 h 14"/>
                  <a:gd name="T4" fmla="*/ 0 w 18"/>
                  <a:gd name="T5" fmla="*/ 10 h 14"/>
                  <a:gd name="T6" fmla="*/ 18 w 18"/>
                  <a:gd name="T7" fmla="*/ 0 h 14"/>
                  <a:gd name="T8" fmla="*/ 0 w 18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7"/>
                      <a:pt x="13" y="3"/>
                      <a:pt x="18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íṣľiḍê">
                <a:extLst>
                  <a:ext uri="{FF2B5EF4-FFF2-40B4-BE49-F238E27FC236}">
                    <a16:creationId xmlns:a16="http://schemas.microsoft.com/office/drawing/2014/main" id="{242787AC-F572-4209-9FBC-2631DC361188}"/>
                  </a:ext>
                </a:extLst>
              </p:cNvPr>
              <p:cNvSpPr/>
              <p:nvPr/>
            </p:nvSpPr>
            <p:spPr bwMode="auto">
              <a:xfrm>
                <a:off x="9297153" y="4997075"/>
                <a:ext cx="413" cy="413"/>
              </a:xfrm>
              <a:prstGeom prst="rect">
                <a:avLst/>
              </a:pr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îśḷïďê">
                <a:extLst>
                  <a:ext uri="{FF2B5EF4-FFF2-40B4-BE49-F238E27FC236}">
                    <a16:creationId xmlns:a16="http://schemas.microsoft.com/office/drawing/2014/main" id="{8E835465-BDDC-4A31-A24B-24F734169671}"/>
                  </a:ext>
                </a:extLst>
              </p:cNvPr>
              <p:cNvSpPr/>
              <p:nvPr/>
            </p:nvSpPr>
            <p:spPr bwMode="auto">
              <a:xfrm>
                <a:off x="9074258" y="4936811"/>
                <a:ext cx="220418" cy="93698"/>
              </a:xfrm>
              <a:custGeom>
                <a:avLst/>
                <a:gdLst>
                  <a:gd name="T0" fmla="*/ 0 w 257"/>
                  <a:gd name="T1" fmla="*/ 18 h 109"/>
                  <a:gd name="T2" fmla="*/ 6 w 257"/>
                  <a:gd name="T3" fmla="*/ 0 h 109"/>
                  <a:gd name="T4" fmla="*/ 94 w 257"/>
                  <a:gd name="T5" fmla="*/ 60 h 109"/>
                  <a:gd name="T6" fmla="*/ 257 w 257"/>
                  <a:gd name="T7" fmla="*/ 71 h 109"/>
                  <a:gd name="T8" fmla="*/ 228 w 257"/>
                  <a:gd name="T9" fmla="*/ 90 h 109"/>
                  <a:gd name="T10" fmla="*/ 135 w 257"/>
                  <a:gd name="T11" fmla="*/ 103 h 109"/>
                  <a:gd name="T12" fmla="*/ 0 w 257"/>
                  <a:gd name="T13" fmla="*/ 1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09">
                    <a:moveTo>
                      <a:pt x="0" y="18"/>
                    </a:moveTo>
                    <a:cubicBezTo>
                      <a:pt x="0" y="11"/>
                      <a:pt x="3" y="5"/>
                      <a:pt x="6" y="0"/>
                    </a:cubicBezTo>
                    <a:cubicBezTo>
                      <a:pt x="6" y="0"/>
                      <a:pt x="17" y="22"/>
                      <a:pt x="94" y="60"/>
                    </a:cubicBezTo>
                    <a:cubicBezTo>
                      <a:pt x="163" y="95"/>
                      <a:pt x="241" y="76"/>
                      <a:pt x="257" y="71"/>
                    </a:cubicBezTo>
                    <a:cubicBezTo>
                      <a:pt x="228" y="90"/>
                      <a:pt x="228" y="90"/>
                      <a:pt x="228" y="90"/>
                    </a:cubicBezTo>
                    <a:cubicBezTo>
                      <a:pt x="206" y="100"/>
                      <a:pt x="174" y="109"/>
                      <a:pt x="135" y="103"/>
                    </a:cubicBezTo>
                    <a:cubicBezTo>
                      <a:pt x="53" y="92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ïṥļiḍè">
                <a:extLst>
                  <a:ext uri="{FF2B5EF4-FFF2-40B4-BE49-F238E27FC236}">
                    <a16:creationId xmlns:a16="http://schemas.microsoft.com/office/drawing/2014/main" id="{05FBF57F-22D8-4CD3-9EB5-5595191DD10E}"/>
                  </a:ext>
                </a:extLst>
              </p:cNvPr>
              <p:cNvSpPr/>
              <p:nvPr/>
            </p:nvSpPr>
            <p:spPr bwMode="auto">
              <a:xfrm>
                <a:off x="9260417" y="4997075"/>
                <a:ext cx="41277" cy="146533"/>
              </a:xfrm>
              <a:custGeom>
                <a:avLst/>
                <a:gdLst>
                  <a:gd name="T0" fmla="*/ 48 w 48"/>
                  <a:gd name="T1" fmla="*/ 171 h 171"/>
                  <a:gd name="T2" fmla="*/ 43 w 48"/>
                  <a:gd name="T3" fmla="*/ 0 h 171"/>
                  <a:gd name="T4" fmla="*/ 11 w 48"/>
                  <a:gd name="T5" fmla="*/ 17 h 171"/>
                  <a:gd name="T6" fmla="*/ 8 w 48"/>
                  <a:gd name="T7" fmla="*/ 95 h 171"/>
                  <a:gd name="T8" fmla="*/ 48 w 48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71">
                    <a:moveTo>
                      <a:pt x="48" y="171"/>
                    </a:moveTo>
                    <a:cubicBezTo>
                      <a:pt x="48" y="171"/>
                      <a:pt x="22" y="95"/>
                      <a:pt x="43" y="0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0" y="52"/>
                      <a:pt x="8" y="95"/>
                    </a:cubicBezTo>
                    <a:cubicBezTo>
                      <a:pt x="16" y="138"/>
                      <a:pt x="25" y="171"/>
                      <a:pt x="48" y="171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iṡlïdé">
                <a:extLst>
                  <a:ext uri="{FF2B5EF4-FFF2-40B4-BE49-F238E27FC236}">
                    <a16:creationId xmlns:a16="http://schemas.microsoft.com/office/drawing/2014/main" id="{EB88049E-2227-4743-8382-45C03BECA9A6}"/>
                  </a:ext>
                </a:extLst>
              </p:cNvPr>
              <p:cNvSpPr/>
              <p:nvPr/>
            </p:nvSpPr>
            <p:spPr bwMode="auto">
              <a:xfrm>
                <a:off x="9231110" y="4858797"/>
                <a:ext cx="27656" cy="10319"/>
              </a:xfrm>
              <a:custGeom>
                <a:avLst/>
                <a:gdLst>
                  <a:gd name="T0" fmla="*/ 6 w 32"/>
                  <a:gd name="T1" fmla="*/ 1 h 12"/>
                  <a:gd name="T2" fmla="*/ 27 w 32"/>
                  <a:gd name="T3" fmla="*/ 3 h 12"/>
                  <a:gd name="T4" fmla="*/ 28 w 32"/>
                  <a:gd name="T5" fmla="*/ 9 h 12"/>
                  <a:gd name="T6" fmla="*/ 4 w 32"/>
                  <a:gd name="T7" fmla="*/ 8 h 12"/>
                  <a:gd name="T8" fmla="*/ 6 w 3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6" y="1"/>
                    </a:moveTo>
                    <a:cubicBezTo>
                      <a:pt x="13" y="3"/>
                      <a:pt x="20" y="5"/>
                      <a:pt x="27" y="3"/>
                    </a:cubicBezTo>
                    <a:cubicBezTo>
                      <a:pt x="31" y="1"/>
                      <a:pt x="32" y="8"/>
                      <a:pt x="28" y="9"/>
                    </a:cubicBezTo>
                    <a:cubicBezTo>
                      <a:pt x="20" y="12"/>
                      <a:pt x="12" y="10"/>
                      <a:pt x="4" y="8"/>
                    </a:cubicBezTo>
                    <a:cubicBezTo>
                      <a:pt x="0" y="7"/>
                      <a:pt x="2" y="0"/>
                      <a:pt x="6" y="1"/>
                    </a:cubicBezTo>
                    <a:close/>
                  </a:path>
                </a:pathLst>
              </a:custGeom>
              <a:solidFill>
                <a:srgbClr val="BC8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6" name="iṣḷíḓè">
                <a:extLst>
                  <a:ext uri="{FF2B5EF4-FFF2-40B4-BE49-F238E27FC236}">
                    <a16:creationId xmlns:a16="http://schemas.microsoft.com/office/drawing/2014/main" id="{3179D988-7E8F-498D-938F-1D37350FEFA8}"/>
                  </a:ext>
                </a:extLst>
              </p:cNvPr>
              <p:cNvSpPr/>
              <p:nvPr/>
            </p:nvSpPr>
            <p:spPr bwMode="auto">
              <a:xfrm>
                <a:off x="9114710" y="5555549"/>
                <a:ext cx="163869" cy="150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7" name="ïṩļïḓê">
                <a:extLst>
                  <a:ext uri="{FF2B5EF4-FFF2-40B4-BE49-F238E27FC236}">
                    <a16:creationId xmlns:a16="http://schemas.microsoft.com/office/drawing/2014/main" id="{4B370A7B-3235-4D08-B11E-CF9D4991CD2C}"/>
                  </a:ext>
                </a:extLst>
              </p:cNvPr>
              <p:cNvSpPr/>
              <p:nvPr/>
            </p:nvSpPr>
            <p:spPr bwMode="auto">
              <a:xfrm>
                <a:off x="9186531" y="5555549"/>
                <a:ext cx="32609" cy="32609"/>
              </a:xfrm>
              <a:custGeom>
                <a:avLst/>
                <a:gdLst>
                  <a:gd name="T0" fmla="*/ 79 w 79"/>
                  <a:gd name="T1" fmla="*/ 0 h 79"/>
                  <a:gd name="T2" fmla="*/ 63 w 79"/>
                  <a:gd name="T3" fmla="*/ 0 h 79"/>
                  <a:gd name="T4" fmla="*/ 40 w 79"/>
                  <a:gd name="T5" fmla="*/ 0 h 79"/>
                  <a:gd name="T6" fmla="*/ 0 w 79"/>
                  <a:gd name="T7" fmla="*/ 0 h 79"/>
                  <a:gd name="T8" fmla="*/ 0 w 79"/>
                  <a:gd name="T9" fmla="*/ 79 h 79"/>
                  <a:gd name="T10" fmla="*/ 79 w 79"/>
                  <a:gd name="T11" fmla="*/ 79 h 79"/>
                  <a:gd name="T12" fmla="*/ 79 w 7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9">
                    <a:moveTo>
                      <a:pt x="79" y="0"/>
                    </a:moveTo>
                    <a:lnTo>
                      <a:pt x="63" y="0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79"/>
                    </a:lnTo>
                    <a:lnTo>
                      <a:pt x="79" y="79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8" name="ïSľiḓè">
                <a:extLst>
                  <a:ext uri="{FF2B5EF4-FFF2-40B4-BE49-F238E27FC236}">
                    <a16:creationId xmlns:a16="http://schemas.microsoft.com/office/drawing/2014/main" id="{3F17730B-5A32-4724-8B11-2658897682EF}"/>
                  </a:ext>
                </a:extLst>
              </p:cNvPr>
              <p:cNvSpPr/>
              <p:nvPr/>
            </p:nvSpPr>
            <p:spPr bwMode="auto">
              <a:xfrm>
                <a:off x="8983037" y="4832380"/>
                <a:ext cx="134150" cy="93285"/>
              </a:xfrm>
              <a:custGeom>
                <a:avLst/>
                <a:gdLst>
                  <a:gd name="T0" fmla="*/ 281 w 325"/>
                  <a:gd name="T1" fmla="*/ 226 h 226"/>
                  <a:gd name="T2" fmla="*/ 325 w 325"/>
                  <a:gd name="T3" fmla="*/ 162 h 226"/>
                  <a:gd name="T4" fmla="*/ 40 w 325"/>
                  <a:gd name="T5" fmla="*/ 0 h 226"/>
                  <a:gd name="T6" fmla="*/ 0 w 325"/>
                  <a:gd name="T7" fmla="*/ 67 h 226"/>
                  <a:gd name="T8" fmla="*/ 281 w 325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226">
                    <a:moveTo>
                      <a:pt x="281" y="226"/>
                    </a:moveTo>
                    <a:lnTo>
                      <a:pt x="325" y="162"/>
                    </a:lnTo>
                    <a:lnTo>
                      <a:pt x="40" y="0"/>
                    </a:lnTo>
                    <a:lnTo>
                      <a:pt x="0" y="67"/>
                    </a:lnTo>
                    <a:lnTo>
                      <a:pt x="281" y="226"/>
                    </a:lnTo>
                    <a:close/>
                  </a:path>
                </a:pathLst>
              </a:custGeom>
              <a:solidFill>
                <a:srgbClr val="4B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9" name="ïşḷiḑe">
                <a:extLst>
                  <a:ext uri="{FF2B5EF4-FFF2-40B4-BE49-F238E27FC236}">
                    <a16:creationId xmlns:a16="http://schemas.microsoft.com/office/drawing/2014/main" id="{6CD9A58B-D929-4C67-9BAF-DA4E5829AF91}"/>
                  </a:ext>
                </a:extLst>
              </p:cNvPr>
              <p:cNvSpPr/>
              <p:nvPr/>
            </p:nvSpPr>
            <p:spPr bwMode="auto">
              <a:xfrm>
                <a:off x="9001199" y="4831555"/>
                <a:ext cx="116813" cy="67694"/>
              </a:xfrm>
              <a:custGeom>
                <a:avLst/>
                <a:gdLst>
                  <a:gd name="T0" fmla="*/ 283 w 283"/>
                  <a:gd name="T1" fmla="*/ 164 h 164"/>
                  <a:gd name="T2" fmla="*/ 266 w 283"/>
                  <a:gd name="T3" fmla="*/ 118 h 164"/>
                  <a:gd name="T4" fmla="*/ 62 w 283"/>
                  <a:gd name="T5" fmla="*/ 0 h 164"/>
                  <a:gd name="T6" fmla="*/ 0 w 283"/>
                  <a:gd name="T7" fmla="*/ 4 h 164"/>
                  <a:gd name="T8" fmla="*/ 283 w 283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64">
                    <a:moveTo>
                      <a:pt x="283" y="164"/>
                    </a:moveTo>
                    <a:lnTo>
                      <a:pt x="266" y="118"/>
                    </a:lnTo>
                    <a:lnTo>
                      <a:pt x="62" y="0"/>
                    </a:lnTo>
                    <a:lnTo>
                      <a:pt x="0" y="4"/>
                    </a:lnTo>
                    <a:lnTo>
                      <a:pt x="283" y="164"/>
                    </a:lnTo>
                    <a:close/>
                  </a:path>
                </a:pathLst>
              </a:custGeom>
              <a:solidFill>
                <a:srgbClr val="69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0" name="ïslîḋê">
                <a:extLst>
                  <a:ext uri="{FF2B5EF4-FFF2-40B4-BE49-F238E27FC236}">
                    <a16:creationId xmlns:a16="http://schemas.microsoft.com/office/drawing/2014/main" id="{74516BF4-50E2-4F5B-8811-569960990B05}"/>
                  </a:ext>
                </a:extLst>
              </p:cNvPr>
              <p:cNvSpPr/>
              <p:nvPr/>
            </p:nvSpPr>
            <p:spPr bwMode="auto">
              <a:xfrm>
                <a:off x="9013994" y="4837746"/>
                <a:ext cx="47468" cy="23941"/>
              </a:xfrm>
              <a:custGeom>
                <a:avLst/>
                <a:gdLst>
                  <a:gd name="T0" fmla="*/ 102 w 115"/>
                  <a:gd name="T1" fmla="*/ 58 h 58"/>
                  <a:gd name="T2" fmla="*/ 115 w 115"/>
                  <a:gd name="T3" fmla="*/ 41 h 58"/>
                  <a:gd name="T4" fmla="*/ 42 w 115"/>
                  <a:gd name="T5" fmla="*/ 0 h 58"/>
                  <a:gd name="T6" fmla="*/ 0 w 115"/>
                  <a:gd name="T7" fmla="*/ 2 h 58"/>
                  <a:gd name="T8" fmla="*/ 102 w 115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58">
                    <a:moveTo>
                      <a:pt x="102" y="58"/>
                    </a:moveTo>
                    <a:lnTo>
                      <a:pt x="115" y="41"/>
                    </a:lnTo>
                    <a:lnTo>
                      <a:pt x="42" y="0"/>
                    </a:lnTo>
                    <a:lnTo>
                      <a:pt x="0" y="2"/>
                    </a:lnTo>
                    <a:lnTo>
                      <a:pt x="102" y="58"/>
                    </a:lnTo>
                    <a:close/>
                  </a:path>
                </a:pathLst>
              </a:custGeom>
              <a:solidFill>
                <a:srgbClr val="BC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21" name="组合 120"/>
              <p:cNvGrpSpPr/>
              <p:nvPr/>
            </p:nvGrpSpPr>
            <p:grpSpPr>
              <a:xfrm>
                <a:off x="9243080" y="5659153"/>
                <a:ext cx="146120" cy="51596"/>
                <a:chOff x="9243080" y="5659153"/>
                <a:chExt cx="146120" cy="51596"/>
              </a:xfrm>
            </p:grpSpPr>
            <p:sp>
              <p:nvSpPr>
                <p:cNvPr id="131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2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3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4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5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6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7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8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22" name="组合 121"/>
              <p:cNvGrpSpPr/>
              <p:nvPr/>
            </p:nvGrpSpPr>
            <p:grpSpPr>
              <a:xfrm>
                <a:off x="9124222" y="5640513"/>
                <a:ext cx="146120" cy="51596"/>
                <a:chOff x="9243080" y="5659153"/>
                <a:chExt cx="146120" cy="51596"/>
              </a:xfrm>
            </p:grpSpPr>
            <p:sp>
              <p:nvSpPr>
                <p:cNvPr id="123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4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6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7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8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9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0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2123195" y="2937965"/>
              <a:ext cx="254512" cy="624381"/>
              <a:chOff x="8983037" y="4714329"/>
              <a:chExt cx="406163" cy="996420"/>
            </a:xfrm>
          </p:grpSpPr>
          <p:sp>
            <p:nvSpPr>
              <p:cNvPr id="15" name="íṥlïḓè">
                <a:extLst>
                  <a:ext uri="{FF2B5EF4-FFF2-40B4-BE49-F238E27FC236}">
                    <a16:creationId xmlns:a16="http://schemas.microsoft.com/office/drawing/2014/main" id="{27EEA7C1-8535-4B54-9098-BAC8931A0874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ïṧľïďe">
                <a:extLst>
                  <a:ext uri="{FF2B5EF4-FFF2-40B4-BE49-F238E27FC236}">
                    <a16:creationId xmlns:a16="http://schemas.microsoft.com/office/drawing/2014/main" id="{E0A19DE4-B4FD-454C-BA16-24C2631B6356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C9976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ï$ḻíďè">
                <a:extLst>
                  <a:ext uri="{FF2B5EF4-FFF2-40B4-BE49-F238E27FC236}">
                    <a16:creationId xmlns:a16="http://schemas.microsoft.com/office/drawing/2014/main" id="{5609C0E0-52F2-45C3-B95E-47548E06EEFE}"/>
                  </a:ext>
                </a:extLst>
              </p:cNvPr>
              <p:cNvSpPr/>
              <p:nvPr/>
            </p:nvSpPr>
            <p:spPr bwMode="auto">
              <a:xfrm>
                <a:off x="9235648" y="4966118"/>
                <a:ext cx="122592" cy="352091"/>
              </a:xfrm>
              <a:custGeom>
                <a:avLst/>
                <a:gdLst>
                  <a:gd name="T0" fmla="*/ 119 w 143"/>
                  <a:gd name="T1" fmla="*/ 128 h 411"/>
                  <a:gd name="T2" fmla="*/ 143 w 143"/>
                  <a:gd name="T3" fmla="*/ 223 h 411"/>
                  <a:gd name="T4" fmla="*/ 125 w 143"/>
                  <a:gd name="T5" fmla="*/ 338 h 411"/>
                  <a:gd name="T6" fmla="*/ 51 w 143"/>
                  <a:gd name="T7" fmla="*/ 385 h 411"/>
                  <a:gd name="T8" fmla="*/ 44 w 143"/>
                  <a:gd name="T9" fmla="*/ 405 h 411"/>
                  <a:gd name="T10" fmla="*/ 20 w 143"/>
                  <a:gd name="T11" fmla="*/ 376 h 411"/>
                  <a:gd name="T12" fmla="*/ 14 w 143"/>
                  <a:gd name="T13" fmla="*/ 343 h 411"/>
                  <a:gd name="T14" fmla="*/ 11 w 143"/>
                  <a:gd name="T15" fmla="*/ 291 h 411"/>
                  <a:gd name="T16" fmla="*/ 1 w 143"/>
                  <a:gd name="T17" fmla="*/ 154 h 411"/>
                  <a:gd name="T18" fmla="*/ 13 w 143"/>
                  <a:gd name="T19" fmla="*/ 40 h 411"/>
                  <a:gd name="T20" fmla="*/ 72 w 143"/>
                  <a:gd name="T21" fmla="*/ 0 h 411"/>
                  <a:gd name="T22" fmla="*/ 119 w 143"/>
                  <a:gd name="T23" fmla="*/ 128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411">
                    <a:moveTo>
                      <a:pt x="119" y="128"/>
                    </a:moveTo>
                    <a:cubicBezTo>
                      <a:pt x="133" y="153"/>
                      <a:pt x="143" y="223"/>
                      <a:pt x="143" y="223"/>
                    </a:cubicBezTo>
                    <a:cubicBezTo>
                      <a:pt x="143" y="223"/>
                      <a:pt x="139" y="320"/>
                      <a:pt x="125" y="338"/>
                    </a:cubicBezTo>
                    <a:cubicBezTo>
                      <a:pt x="111" y="357"/>
                      <a:pt x="64" y="392"/>
                      <a:pt x="51" y="385"/>
                    </a:cubicBezTo>
                    <a:cubicBezTo>
                      <a:pt x="38" y="379"/>
                      <a:pt x="52" y="411"/>
                      <a:pt x="44" y="405"/>
                    </a:cubicBezTo>
                    <a:cubicBezTo>
                      <a:pt x="35" y="400"/>
                      <a:pt x="24" y="393"/>
                      <a:pt x="20" y="376"/>
                    </a:cubicBezTo>
                    <a:cubicBezTo>
                      <a:pt x="16" y="360"/>
                      <a:pt x="15" y="353"/>
                      <a:pt x="14" y="343"/>
                    </a:cubicBezTo>
                    <a:cubicBezTo>
                      <a:pt x="13" y="332"/>
                      <a:pt x="12" y="303"/>
                      <a:pt x="11" y="291"/>
                    </a:cubicBezTo>
                    <a:cubicBezTo>
                      <a:pt x="11" y="280"/>
                      <a:pt x="0" y="208"/>
                      <a:pt x="1" y="154"/>
                    </a:cubicBezTo>
                    <a:cubicBezTo>
                      <a:pt x="2" y="101"/>
                      <a:pt x="10" y="59"/>
                      <a:pt x="13" y="40"/>
                    </a:cubicBezTo>
                    <a:cubicBezTo>
                      <a:pt x="17" y="21"/>
                      <a:pt x="72" y="0"/>
                      <a:pt x="72" y="0"/>
                    </a:cubicBezTo>
                    <a:lnTo>
                      <a:pt x="119" y="128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ïṣļîḋe">
                <a:extLst>
                  <a:ext uri="{FF2B5EF4-FFF2-40B4-BE49-F238E27FC236}">
                    <a16:creationId xmlns:a16="http://schemas.microsoft.com/office/drawing/2014/main" id="{7E8FD9ED-EA83-4B19-8FA1-AA1776536761}"/>
                  </a:ext>
                </a:extLst>
              </p:cNvPr>
              <p:cNvSpPr/>
              <p:nvPr/>
            </p:nvSpPr>
            <p:spPr bwMode="auto">
              <a:xfrm>
                <a:off x="9197673" y="5023493"/>
                <a:ext cx="83379" cy="636901"/>
              </a:xfrm>
              <a:custGeom>
                <a:avLst/>
                <a:gdLst>
                  <a:gd name="T0" fmla="*/ 52 w 97"/>
                  <a:gd name="T1" fmla="*/ 0 h 743"/>
                  <a:gd name="T2" fmla="*/ 48 w 97"/>
                  <a:gd name="T3" fmla="*/ 43 h 743"/>
                  <a:gd name="T4" fmla="*/ 48 w 97"/>
                  <a:gd name="T5" fmla="*/ 283 h 743"/>
                  <a:gd name="T6" fmla="*/ 0 w 97"/>
                  <a:gd name="T7" fmla="*/ 726 h 743"/>
                  <a:gd name="T8" fmla="*/ 71 w 97"/>
                  <a:gd name="T9" fmla="*/ 743 h 743"/>
                  <a:gd name="T10" fmla="*/ 97 w 97"/>
                  <a:gd name="T11" fmla="*/ 606 h 743"/>
                  <a:gd name="T12" fmla="*/ 52 w 97"/>
                  <a:gd name="T13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743">
                    <a:moveTo>
                      <a:pt x="52" y="0"/>
                    </a:moveTo>
                    <a:cubicBezTo>
                      <a:pt x="51" y="13"/>
                      <a:pt x="49" y="28"/>
                      <a:pt x="48" y="43"/>
                    </a:cubicBezTo>
                    <a:cubicBezTo>
                      <a:pt x="40" y="137"/>
                      <a:pt x="45" y="220"/>
                      <a:pt x="48" y="283"/>
                    </a:cubicBezTo>
                    <a:cubicBezTo>
                      <a:pt x="52" y="345"/>
                      <a:pt x="18" y="541"/>
                      <a:pt x="0" y="726"/>
                    </a:cubicBezTo>
                    <a:cubicBezTo>
                      <a:pt x="71" y="743"/>
                      <a:pt x="71" y="743"/>
                      <a:pt x="71" y="743"/>
                    </a:cubicBezTo>
                    <a:cubicBezTo>
                      <a:pt x="97" y="606"/>
                      <a:pt x="97" y="606"/>
                      <a:pt x="97" y="606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ïŝḻíḍè">
                <a:extLst>
                  <a:ext uri="{FF2B5EF4-FFF2-40B4-BE49-F238E27FC236}">
                    <a16:creationId xmlns:a16="http://schemas.microsoft.com/office/drawing/2014/main" id="{442FE717-22A0-41ED-80EC-4075ADAE4BEA}"/>
                  </a:ext>
                </a:extLst>
              </p:cNvPr>
              <p:cNvSpPr/>
              <p:nvPr/>
            </p:nvSpPr>
            <p:spPr bwMode="auto">
              <a:xfrm>
                <a:off x="9193546" y="5018539"/>
                <a:ext cx="92460" cy="645982"/>
              </a:xfrm>
              <a:custGeom>
                <a:avLst/>
                <a:gdLst>
                  <a:gd name="T0" fmla="*/ 57 w 108"/>
                  <a:gd name="T1" fmla="*/ 6 h 754"/>
                  <a:gd name="T2" fmla="*/ 52 w 108"/>
                  <a:gd name="T3" fmla="*/ 5 h 754"/>
                  <a:gd name="T4" fmla="*/ 48 w 108"/>
                  <a:gd name="T5" fmla="*/ 48 h 754"/>
                  <a:gd name="T6" fmla="*/ 43 w 108"/>
                  <a:gd name="T7" fmla="*/ 159 h 754"/>
                  <a:gd name="T8" fmla="*/ 48 w 108"/>
                  <a:gd name="T9" fmla="*/ 289 h 754"/>
                  <a:gd name="T10" fmla="*/ 48 w 108"/>
                  <a:gd name="T11" fmla="*/ 299 h 754"/>
                  <a:gd name="T12" fmla="*/ 43 w 108"/>
                  <a:gd name="T13" fmla="*/ 372 h 754"/>
                  <a:gd name="T14" fmla="*/ 0 w 108"/>
                  <a:gd name="T15" fmla="*/ 732 h 754"/>
                  <a:gd name="T16" fmla="*/ 4 w 108"/>
                  <a:gd name="T17" fmla="*/ 737 h 754"/>
                  <a:gd name="T18" fmla="*/ 74 w 108"/>
                  <a:gd name="T19" fmla="*/ 754 h 754"/>
                  <a:gd name="T20" fmla="*/ 79 w 108"/>
                  <a:gd name="T21" fmla="*/ 753 h 754"/>
                  <a:gd name="T22" fmla="*/ 81 w 108"/>
                  <a:gd name="T23" fmla="*/ 750 h 754"/>
                  <a:gd name="T24" fmla="*/ 108 w 108"/>
                  <a:gd name="T25" fmla="*/ 613 h 754"/>
                  <a:gd name="T26" fmla="*/ 108 w 108"/>
                  <a:gd name="T27" fmla="*/ 612 h 754"/>
                  <a:gd name="T28" fmla="*/ 63 w 108"/>
                  <a:gd name="T29" fmla="*/ 6 h 754"/>
                  <a:gd name="T30" fmla="*/ 57 w 108"/>
                  <a:gd name="T31" fmla="*/ 1 h 754"/>
                  <a:gd name="T32" fmla="*/ 52 w 108"/>
                  <a:gd name="T33" fmla="*/ 5 h 754"/>
                  <a:gd name="T34" fmla="*/ 57 w 108"/>
                  <a:gd name="T35" fmla="*/ 6 h 754"/>
                  <a:gd name="T36" fmla="*/ 52 w 108"/>
                  <a:gd name="T37" fmla="*/ 6 h 754"/>
                  <a:gd name="T38" fmla="*/ 97 w 108"/>
                  <a:gd name="T39" fmla="*/ 612 h 754"/>
                  <a:gd name="T40" fmla="*/ 71 w 108"/>
                  <a:gd name="T41" fmla="*/ 742 h 754"/>
                  <a:gd name="T42" fmla="*/ 7 w 108"/>
                  <a:gd name="T43" fmla="*/ 727 h 754"/>
                  <a:gd name="T44" fmla="*/ 5 w 108"/>
                  <a:gd name="T45" fmla="*/ 732 h 754"/>
                  <a:gd name="T46" fmla="*/ 11 w 108"/>
                  <a:gd name="T47" fmla="*/ 733 h 754"/>
                  <a:gd name="T48" fmla="*/ 41 w 108"/>
                  <a:gd name="T49" fmla="*/ 477 h 754"/>
                  <a:gd name="T50" fmla="*/ 54 w 108"/>
                  <a:gd name="T51" fmla="*/ 373 h 754"/>
                  <a:gd name="T52" fmla="*/ 59 w 108"/>
                  <a:gd name="T53" fmla="*/ 299 h 754"/>
                  <a:gd name="T54" fmla="*/ 59 w 108"/>
                  <a:gd name="T55" fmla="*/ 288 h 754"/>
                  <a:gd name="T56" fmla="*/ 54 w 108"/>
                  <a:gd name="T57" fmla="*/ 159 h 754"/>
                  <a:gd name="T58" fmla="*/ 59 w 108"/>
                  <a:gd name="T59" fmla="*/ 49 h 754"/>
                  <a:gd name="T60" fmla="*/ 63 w 108"/>
                  <a:gd name="T61" fmla="*/ 7 h 754"/>
                  <a:gd name="T62" fmla="*/ 57 w 108"/>
                  <a:gd name="T63" fmla="*/ 6 h 754"/>
                  <a:gd name="T64" fmla="*/ 52 w 108"/>
                  <a:gd name="T65" fmla="*/ 6 h 754"/>
                  <a:gd name="T66" fmla="*/ 57 w 108"/>
                  <a:gd name="T67" fmla="*/ 6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8" h="754">
                    <a:moveTo>
                      <a:pt x="57" y="6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0" y="19"/>
                      <a:pt x="49" y="33"/>
                      <a:pt x="48" y="48"/>
                    </a:cubicBezTo>
                    <a:cubicBezTo>
                      <a:pt x="44" y="87"/>
                      <a:pt x="43" y="124"/>
                      <a:pt x="43" y="159"/>
                    </a:cubicBezTo>
                    <a:cubicBezTo>
                      <a:pt x="43" y="208"/>
                      <a:pt x="46" y="252"/>
                      <a:pt x="48" y="289"/>
                    </a:cubicBezTo>
                    <a:cubicBezTo>
                      <a:pt x="48" y="292"/>
                      <a:pt x="48" y="295"/>
                      <a:pt x="48" y="299"/>
                    </a:cubicBezTo>
                    <a:cubicBezTo>
                      <a:pt x="48" y="316"/>
                      <a:pt x="46" y="341"/>
                      <a:pt x="43" y="372"/>
                    </a:cubicBezTo>
                    <a:cubicBezTo>
                      <a:pt x="33" y="462"/>
                      <a:pt x="13" y="599"/>
                      <a:pt x="0" y="732"/>
                    </a:cubicBezTo>
                    <a:cubicBezTo>
                      <a:pt x="0" y="734"/>
                      <a:pt x="2" y="737"/>
                      <a:pt x="4" y="737"/>
                    </a:cubicBezTo>
                    <a:cubicBezTo>
                      <a:pt x="74" y="754"/>
                      <a:pt x="74" y="754"/>
                      <a:pt x="74" y="754"/>
                    </a:cubicBezTo>
                    <a:cubicBezTo>
                      <a:pt x="76" y="754"/>
                      <a:pt x="77" y="754"/>
                      <a:pt x="79" y="753"/>
                    </a:cubicBezTo>
                    <a:cubicBezTo>
                      <a:pt x="80" y="753"/>
                      <a:pt x="81" y="751"/>
                      <a:pt x="81" y="750"/>
                    </a:cubicBezTo>
                    <a:cubicBezTo>
                      <a:pt x="108" y="613"/>
                      <a:pt x="108" y="613"/>
                      <a:pt x="108" y="613"/>
                    </a:cubicBezTo>
                    <a:cubicBezTo>
                      <a:pt x="108" y="613"/>
                      <a:pt x="108" y="612"/>
                      <a:pt x="108" y="612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3"/>
                      <a:pt x="60" y="1"/>
                      <a:pt x="57" y="1"/>
                    </a:cubicBezTo>
                    <a:cubicBezTo>
                      <a:pt x="55" y="0"/>
                      <a:pt x="52" y="3"/>
                      <a:pt x="52" y="5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97" y="612"/>
                      <a:pt x="97" y="612"/>
                      <a:pt x="97" y="612"/>
                    </a:cubicBezTo>
                    <a:cubicBezTo>
                      <a:pt x="71" y="742"/>
                      <a:pt x="71" y="742"/>
                      <a:pt x="71" y="742"/>
                    </a:cubicBezTo>
                    <a:cubicBezTo>
                      <a:pt x="7" y="727"/>
                      <a:pt x="7" y="727"/>
                      <a:pt x="7" y="727"/>
                    </a:cubicBezTo>
                    <a:cubicBezTo>
                      <a:pt x="5" y="732"/>
                      <a:pt x="5" y="732"/>
                      <a:pt x="5" y="732"/>
                    </a:cubicBezTo>
                    <a:cubicBezTo>
                      <a:pt x="11" y="733"/>
                      <a:pt x="11" y="733"/>
                      <a:pt x="11" y="733"/>
                    </a:cubicBezTo>
                    <a:cubicBezTo>
                      <a:pt x="19" y="645"/>
                      <a:pt x="31" y="554"/>
                      <a:pt x="41" y="477"/>
                    </a:cubicBezTo>
                    <a:cubicBezTo>
                      <a:pt x="46" y="438"/>
                      <a:pt x="50" y="403"/>
                      <a:pt x="54" y="373"/>
                    </a:cubicBezTo>
                    <a:cubicBezTo>
                      <a:pt x="57" y="342"/>
                      <a:pt x="59" y="317"/>
                      <a:pt x="59" y="299"/>
                    </a:cubicBezTo>
                    <a:cubicBezTo>
                      <a:pt x="59" y="295"/>
                      <a:pt x="59" y="292"/>
                      <a:pt x="59" y="288"/>
                    </a:cubicBezTo>
                    <a:cubicBezTo>
                      <a:pt x="56" y="252"/>
                      <a:pt x="54" y="208"/>
                      <a:pt x="54" y="159"/>
                    </a:cubicBezTo>
                    <a:cubicBezTo>
                      <a:pt x="54" y="125"/>
                      <a:pt x="55" y="88"/>
                      <a:pt x="59" y="49"/>
                    </a:cubicBezTo>
                    <a:cubicBezTo>
                      <a:pt x="60" y="34"/>
                      <a:pt x="61" y="20"/>
                      <a:pt x="63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7" y="6"/>
                      <a:pt x="57" y="6"/>
                      <a:pt x="57" y="6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iṥlíḑè">
                <a:extLst>
                  <a:ext uri="{FF2B5EF4-FFF2-40B4-BE49-F238E27FC236}">
                    <a16:creationId xmlns:a16="http://schemas.microsoft.com/office/drawing/2014/main" id="{68C148E5-FC98-41FE-8C31-E25CB09B4EC1}"/>
                  </a:ext>
                </a:extLst>
              </p:cNvPr>
              <p:cNvSpPr/>
              <p:nvPr/>
            </p:nvSpPr>
            <p:spPr bwMode="auto">
              <a:xfrm>
                <a:off x="9251746" y="4714329"/>
                <a:ext cx="126307" cy="158503"/>
              </a:xfrm>
              <a:custGeom>
                <a:avLst/>
                <a:gdLst>
                  <a:gd name="T0" fmla="*/ 18 w 147"/>
                  <a:gd name="T1" fmla="*/ 65 h 185"/>
                  <a:gd name="T2" fmla="*/ 0 w 147"/>
                  <a:gd name="T3" fmla="*/ 38 h 185"/>
                  <a:gd name="T4" fmla="*/ 123 w 147"/>
                  <a:gd name="T5" fmla="*/ 79 h 185"/>
                  <a:gd name="T6" fmla="*/ 130 w 147"/>
                  <a:gd name="T7" fmla="*/ 148 h 185"/>
                  <a:gd name="T8" fmla="*/ 89 w 147"/>
                  <a:gd name="T9" fmla="*/ 185 h 185"/>
                  <a:gd name="T10" fmla="*/ 18 w 147"/>
                  <a:gd name="T11" fmla="*/ 6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85">
                    <a:moveTo>
                      <a:pt x="18" y="65"/>
                    </a:moveTo>
                    <a:cubicBezTo>
                      <a:pt x="18" y="65"/>
                      <a:pt x="5" y="50"/>
                      <a:pt x="0" y="38"/>
                    </a:cubicBezTo>
                    <a:cubicBezTo>
                      <a:pt x="0" y="38"/>
                      <a:pt x="90" y="0"/>
                      <a:pt x="123" y="79"/>
                    </a:cubicBezTo>
                    <a:cubicBezTo>
                      <a:pt x="123" y="79"/>
                      <a:pt x="147" y="103"/>
                      <a:pt x="130" y="148"/>
                    </a:cubicBezTo>
                    <a:cubicBezTo>
                      <a:pt x="117" y="181"/>
                      <a:pt x="89" y="185"/>
                      <a:pt x="89" y="185"/>
                    </a:cubicBezTo>
                    <a:cubicBezTo>
                      <a:pt x="18" y="65"/>
                      <a:pt x="18" y="65"/>
                      <a:pt x="18" y="65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íŝḷïḓé">
                <a:extLst>
                  <a:ext uri="{FF2B5EF4-FFF2-40B4-BE49-F238E27FC236}">
                    <a16:creationId xmlns:a16="http://schemas.microsoft.com/office/drawing/2014/main" id="{85A02596-D703-424B-8CF1-543D9ADDE3AB}"/>
                  </a:ext>
                </a:extLst>
              </p:cNvPr>
              <p:cNvSpPr/>
              <p:nvPr/>
            </p:nvSpPr>
            <p:spPr bwMode="auto">
              <a:xfrm>
                <a:off x="9246793" y="4734555"/>
                <a:ext cx="127132" cy="143231"/>
              </a:xfrm>
              <a:custGeom>
                <a:avLst/>
                <a:gdLst>
                  <a:gd name="T0" fmla="*/ 24 w 148"/>
                  <a:gd name="T1" fmla="*/ 41 h 167"/>
                  <a:gd name="T2" fmla="*/ 28 w 148"/>
                  <a:gd name="T3" fmla="*/ 37 h 167"/>
                  <a:gd name="T4" fmla="*/ 28 w 148"/>
                  <a:gd name="T5" fmla="*/ 37 h 167"/>
                  <a:gd name="T6" fmla="*/ 20 w 148"/>
                  <a:gd name="T7" fmla="*/ 28 h 167"/>
                  <a:gd name="T8" fmla="*/ 11 w 148"/>
                  <a:gd name="T9" fmla="*/ 12 h 167"/>
                  <a:gd name="T10" fmla="*/ 6 w 148"/>
                  <a:gd name="T11" fmla="*/ 14 h 167"/>
                  <a:gd name="T12" fmla="*/ 8 w 148"/>
                  <a:gd name="T13" fmla="*/ 19 h 167"/>
                  <a:gd name="T14" fmla="*/ 8 w 148"/>
                  <a:gd name="T15" fmla="*/ 19 h 167"/>
                  <a:gd name="T16" fmla="*/ 53 w 148"/>
                  <a:gd name="T17" fmla="*/ 11 h 167"/>
                  <a:gd name="T18" fmla="*/ 92 w 148"/>
                  <a:gd name="T19" fmla="*/ 20 h 167"/>
                  <a:gd name="T20" fmla="*/ 124 w 148"/>
                  <a:gd name="T21" fmla="*/ 57 h 167"/>
                  <a:gd name="T22" fmla="*/ 126 w 148"/>
                  <a:gd name="T23" fmla="*/ 59 h 167"/>
                  <a:gd name="T24" fmla="*/ 127 w 148"/>
                  <a:gd name="T25" fmla="*/ 58 h 167"/>
                  <a:gd name="T26" fmla="*/ 126 w 148"/>
                  <a:gd name="T27" fmla="*/ 59 h 167"/>
                  <a:gd name="T28" fmla="*/ 126 w 148"/>
                  <a:gd name="T29" fmla="*/ 59 h 167"/>
                  <a:gd name="T30" fmla="*/ 127 w 148"/>
                  <a:gd name="T31" fmla="*/ 58 h 167"/>
                  <a:gd name="T32" fmla="*/ 126 w 148"/>
                  <a:gd name="T33" fmla="*/ 59 h 167"/>
                  <a:gd name="T34" fmla="*/ 131 w 148"/>
                  <a:gd name="T35" fmla="*/ 68 h 167"/>
                  <a:gd name="T36" fmla="*/ 137 w 148"/>
                  <a:gd name="T37" fmla="*/ 93 h 167"/>
                  <a:gd name="T38" fmla="*/ 131 w 148"/>
                  <a:gd name="T39" fmla="*/ 122 h 167"/>
                  <a:gd name="T40" fmla="*/ 108 w 148"/>
                  <a:gd name="T41" fmla="*/ 150 h 167"/>
                  <a:gd name="T42" fmla="*/ 98 w 148"/>
                  <a:gd name="T43" fmla="*/ 154 h 167"/>
                  <a:gd name="T44" fmla="*/ 95 w 148"/>
                  <a:gd name="T45" fmla="*/ 155 h 167"/>
                  <a:gd name="T46" fmla="*/ 94 w 148"/>
                  <a:gd name="T47" fmla="*/ 155 h 167"/>
                  <a:gd name="T48" fmla="*/ 94 w 148"/>
                  <a:gd name="T49" fmla="*/ 155 h 167"/>
                  <a:gd name="T50" fmla="*/ 94 w 148"/>
                  <a:gd name="T51" fmla="*/ 155 h 167"/>
                  <a:gd name="T52" fmla="*/ 95 w 148"/>
                  <a:gd name="T53" fmla="*/ 158 h 167"/>
                  <a:gd name="T54" fmla="*/ 94 w 148"/>
                  <a:gd name="T55" fmla="*/ 155 h 167"/>
                  <a:gd name="T56" fmla="*/ 94 w 148"/>
                  <a:gd name="T57" fmla="*/ 155 h 167"/>
                  <a:gd name="T58" fmla="*/ 95 w 148"/>
                  <a:gd name="T59" fmla="*/ 158 h 167"/>
                  <a:gd name="T60" fmla="*/ 94 w 148"/>
                  <a:gd name="T61" fmla="*/ 155 h 167"/>
                  <a:gd name="T62" fmla="*/ 95 w 148"/>
                  <a:gd name="T63" fmla="*/ 161 h 167"/>
                  <a:gd name="T64" fmla="*/ 100 w 148"/>
                  <a:gd name="T65" fmla="*/ 158 h 167"/>
                  <a:gd name="T66" fmla="*/ 28 w 148"/>
                  <a:gd name="T67" fmla="*/ 38 h 167"/>
                  <a:gd name="T68" fmla="*/ 28 w 148"/>
                  <a:gd name="T69" fmla="*/ 37 h 167"/>
                  <a:gd name="T70" fmla="*/ 24 w 148"/>
                  <a:gd name="T71" fmla="*/ 41 h 167"/>
                  <a:gd name="T72" fmla="*/ 19 w 148"/>
                  <a:gd name="T73" fmla="*/ 44 h 167"/>
                  <a:gd name="T74" fmla="*/ 90 w 148"/>
                  <a:gd name="T75" fmla="*/ 164 h 167"/>
                  <a:gd name="T76" fmla="*/ 96 w 148"/>
                  <a:gd name="T77" fmla="*/ 166 h 167"/>
                  <a:gd name="T78" fmla="*/ 113 w 148"/>
                  <a:gd name="T79" fmla="*/ 159 h 167"/>
                  <a:gd name="T80" fmla="*/ 141 w 148"/>
                  <a:gd name="T81" fmla="*/ 126 h 167"/>
                  <a:gd name="T82" fmla="*/ 148 w 148"/>
                  <a:gd name="T83" fmla="*/ 93 h 167"/>
                  <a:gd name="T84" fmla="*/ 141 w 148"/>
                  <a:gd name="T85" fmla="*/ 62 h 167"/>
                  <a:gd name="T86" fmla="*/ 133 w 148"/>
                  <a:gd name="T87" fmla="*/ 51 h 167"/>
                  <a:gd name="T88" fmla="*/ 129 w 148"/>
                  <a:gd name="T89" fmla="*/ 55 h 167"/>
                  <a:gd name="T90" fmla="*/ 134 w 148"/>
                  <a:gd name="T91" fmla="*/ 53 h 167"/>
                  <a:gd name="T92" fmla="*/ 98 w 148"/>
                  <a:gd name="T93" fmla="*/ 10 h 167"/>
                  <a:gd name="T94" fmla="*/ 53 w 148"/>
                  <a:gd name="T95" fmla="*/ 0 h 167"/>
                  <a:gd name="T96" fmla="*/ 4 w 148"/>
                  <a:gd name="T97" fmla="*/ 9 h 167"/>
                  <a:gd name="T98" fmla="*/ 1 w 148"/>
                  <a:gd name="T99" fmla="*/ 16 h 167"/>
                  <a:gd name="T100" fmla="*/ 12 w 148"/>
                  <a:gd name="T101" fmla="*/ 35 h 167"/>
                  <a:gd name="T102" fmla="*/ 19 w 148"/>
                  <a:gd name="T103" fmla="*/ 44 h 167"/>
                  <a:gd name="T104" fmla="*/ 24 w 148"/>
                  <a:gd name="T105" fmla="*/ 41 h 167"/>
                  <a:gd name="T106" fmla="*/ 19 w 148"/>
                  <a:gd name="T107" fmla="*/ 44 h 167"/>
                  <a:gd name="T108" fmla="*/ 24 w 148"/>
                  <a:gd name="T109" fmla="*/ 4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8" h="167">
                    <a:moveTo>
                      <a:pt x="24" y="41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4" y="33"/>
                      <a:pt x="20" y="28"/>
                    </a:cubicBezTo>
                    <a:cubicBezTo>
                      <a:pt x="17" y="23"/>
                      <a:pt x="13" y="17"/>
                      <a:pt x="11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9"/>
                      <a:pt x="30" y="11"/>
                      <a:pt x="53" y="11"/>
                    </a:cubicBezTo>
                    <a:cubicBezTo>
                      <a:pt x="66" y="11"/>
                      <a:pt x="80" y="13"/>
                      <a:pt x="92" y="20"/>
                    </a:cubicBezTo>
                    <a:cubicBezTo>
                      <a:pt x="105" y="27"/>
                      <a:pt x="116" y="38"/>
                      <a:pt x="124" y="57"/>
                    </a:cubicBezTo>
                    <a:cubicBezTo>
                      <a:pt x="125" y="58"/>
                      <a:pt x="125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8" y="62"/>
                      <a:pt x="131" y="68"/>
                    </a:cubicBezTo>
                    <a:cubicBezTo>
                      <a:pt x="134" y="73"/>
                      <a:pt x="137" y="82"/>
                      <a:pt x="137" y="93"/>
                    </a:cubicBezTo>
                    <a:cubicBezTo>
                      <a:pt x="137" y="101"/>
                      <a:pt x="135" y="111"/>
                      <a:pt x="131" y="122"/>
                    </a:cubicBezTo>
                    <a:cubicBezTo>
                      <a:pt x="125" y="137"/>
                      <a:pt x="116" y="145"/>
                      <a:pt x="108" y="150"/>
                    </a:cubicBezTo>
                    <a:cubicBezTo>
                      <a:pt x="104" y="152"/>
                      <a:pt x="101" y="154"/>
                      <a:pt x="98" y="154"/>
                    </a:cubicBezTo>
                    <a:cubicBezTo>
                      <a:pt x="97" y="155"/>
                      <a:pt x="96" y="155"/>
                      <a:pt x="95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61"/>
                      <a:pt x="95" y="161"/>
                      <a:pt x="95" y="161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90" y="164"/>
                      <a:pt x="90" y="164"/>
                      <a:pt x="90" y="164"/>
                    </a:cubicBezTo>
                    <a:cubicBezTo>
                      <a:pt x="92" y="166"/>
                      <a:pt x="94" y="167"/>
                      <a:pt x="96" y="166"/>
                    </a:cubicBezTo>
                    <a:cubicBezTo>
                      <a:pt x="96" y="166"/>
                      <a:pt x="104" y="165"/>
                      <a:pt x="113" y="159"/>
                    </a:cubicBezTo>
                    <a:cubicBezTo>
                      <a:pt x="123" y="154"/>
                      <a:pt x="134" y="144"/>
                      <a:pt x="141" y="126"/>
                    </a:cubicBezTo>
                    <a:cubicBezTo>
                      <a:pt x="146" y="114"/>
                      <a:pt x="148" y="102"/>
                      <a:pt x="148" y="93"/>
                    </a:cubicBezTo>
                    <a:cubicBezTo>
                      <a:pt x="148" y="79"/>
                      <a:pt x="144" y="69"/>
                      <a:pt x="141" y="62"/>
                    </a:cubicBezTo>
                    <a:cubicBezTo>
                      <a:pt x="137" y="55"/>
                      <a:pt x="134" y="52"/>
                      <a:pt x="133" y="51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25" y="32"/>
                      <a:pt x="112" y="18"/>
                      <a:pt x="98" y="10"/>
                    </a:cubicBezTo>
                    <a:cubicBezTo>
                      <a:pt x="83" y="2"/>
                      <a:pt x="68" y="0"/>
                      <a:pt x="53" y="0"/>
                    </a:cubicBezTo>
                    <a:cubicBezTo>
                      <a:pt x="26" y="0"/>
                      <a:pt x="4" y="9"/>
                      <a:pt x="4" y="9"/>
                    </a:cubicBezTo>
                    <a:cubicBezTo>
                      <a:pt x="1" y="10"/>
                      <a:pt x="0" y="13"/>
                      <a:pt x="1" y="16"/>
                    </a:cubicBezTo>
                    <a:cubicBezTo>
                      <a:pt x="4" y="23"/>
                      <a:pt x="8" y="30"/>
                      <a:pt x="12" y="35"/>
                    </a:cubicBezTo>
                    <a:cubicBezTo>
                      <a:pt x="16" y="40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ïṥḷïdê">
                <a:extLst>
                  <a:ext uri="{FF2B5EF4-FFF2-40B4-BE49-F238E27FC236}">
                    <a16:creationId xmlns:a16="http://schemas.microsoft.com/office/drawing/2014/main" id="{ECF26CE9-D862-4C78-845F-EE8EC2777B83}"/>
                  </a:ext>
                </a:extLst>
              </p:cNvPr>
              <p:cNvSpPr/>
              <p:nvPr/>
            </p:nvSpPr>
            <p:spPr bwMode="auto">
              <a:xfrm>
                <a:off x="9330997" y="4832381"/>
                <a:ext cx="13621" cy="34260"/>
              </a:xfrm>
              <a:prstGeom prst="rect">
                <a:avLst/>
              </a:pr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ïšļídê">
                <a:extLst>
                  <a:ext uri="{FF2B5EF4-FFF2-40B4-BE49-F238E27FC236}">
                    <a16:creationId xmlns:a16="http://schemas.microsoft.com/office/drawing/2014/main" id="{A9C54EBC-94B7-4F6A-90B2-619A8230188D}"/>
                  </a:ext>
                </a:extLst>
              </p:cNvPr>
              <p:cNvSpPr/>
              <p:nvPr/>
            </p:nvSpPr>
            <p:spPr bwMode="auto">
              <a:xfrm>
                <a:off x="9332648" y="4865815"/>
                <a:ext cx="1651" cy="165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işľiďê">
                <a:extLst>
                  <a:ext uri="{FF2B5EF4-FFF2-40B4-BE49-F238E27FC236}">
                    <a16:creationId xmlns:a16="http://schemas.microsoft.com/office/drawing/2014/main" id="{818C08D4-4BC3-4231-A523-565113614016}"/>
                  </a:ext>
                </a:extLst>
              </p:cNvPr>
              <p:cNvSpPr/>
              <p:nvPr/>
            </p:nvSpPr>
            <p:spPr bwMode="auto">
              <a:xfrm>
                <a:off x="9256286" y="4763036"/>
                <a:ext cx="4128" cy="5779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5 w 5"/>
                  <a:gd name="T5" fmla="*/ 7 h 7"/>
                  <a:gd name="T6" fmla="*/ 1 w 5"/>
                  <a:gd name="T7" fmla="*/ 2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2" y="3"/>
                      <a:pt x="4" y="6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5"/>
                      <a:pt x="2" y="4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A1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íśľiḓè">
                <a:extLst>
                  <a:ext uri="{FF2B5EF4-FFF2-40B4-BE49-F238E27FC236}">
                    <a16:creationId xmlns:a16="http://schemas.microsoft.com/office/drawing/2014/main" id="{EF42F758-DD69-462B-873C-75D6D434CAE3}"/>
                  </a:ext>
                </a:extLst>
              </p:cNvPr>
              <p:cNvSpPr/>
              <p:nvPr/>
            </p:nvSpPr>
            <p:spPr bwMode="auto">
              <a:xfrm>
                <a:off x="9258763" y="4749415"/>
                <a:ext cx="47881" cy="45405"/>
              </a:xfrm>
              <a:custGeom>
                <a:avLst/>
                <a:gdLst>
                  <a:gd name="T0" fmla="*/ 2 w 56"/>
                  <a:gd name="T1" fmla="*/ 0 h 53"/>
                  <a:gd name="T2" fmla="*/ 0 w 56"/>
                  <a:gd name="T3" fmla="*/ 0 h 53"/>
                  <a:gd name="T4" fmla="*/ 6 w 56"/>
                  <a:gd name="T5" fmla="*/ 11 h 53"/>
                  <a:gd name="T6" fmla="*/ 12 w 56"/>
                  <a:gd name="T7" fmla="*/ 19 h 53"/>
                  <a:gd name="T8" fmla="*/ 54 w 56"/>
                  <a:gd name="T9" fmla="*/ 47 h 53"/>
                  <a:gd name="T10" fmla="*/ 56 w 56"/>
                  <a:gd name="T11" fmla="*/ 53 h 53"/>
                  <a:gd name="T12" fmla="*/ 56 w 56"/>
                  <a:gd name="T13" fmla="*/ 53 h 53"/>
                  <a:gd name="T14" fmla="*/ 2 w 56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53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4"/>
                      <a:pt x="4" y="7"/>
                      <a:pt x="6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7" y="20"/>
                      <a:pt x="40" y="27"/>
                      <a:pt x="54" y="47"/>
                    </a:cubicBezTo>
                    <a:cubicBezTo>
                      <a:pt x="55" y="49"/>
                      <a:pt x="56" y="51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5" y="39"/>
                      <a:pt x="30" y="13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îṩļíďe">
                <a:extLst>
                  <a:ext uri="{FF2B5EF4-FFF2-40B4-BE49-F238E27FC236}">
                    <a16:creationId xmlns:a16="http://schemas.microsoft.com/office/drawing/2014/main" id="{1D92E2BD-EE56-4F31-AE2D-02F371EDC896}"/>
                  </a:ext>
                </a:extLst>
              </p:cNvPr>
              <p:cNvSpPr/>
              <p:nvPr/>
            </p:nvSpPr>
            <p:spPr bwMode="auto">
              <a:xfrm>
                <a:off x="9245967" y="4744049"/>
                <a:ext cx="23115" cy="24766"/>
              </a:xfrm>
              <a:custGeom>
                <a:avLst/>
                <a:gdLst>
                  <a:gd name="T0" fmla="*/ 3 w 27"/>
                  <a:gd name="T1" fmla="*/ 0 h 29"/>
                  <a:gd name="T2" fmla="*/ 12 w 27"/>
                  <a:gd name="T3" fmla="*/ 22 h 29"/>
                  <a:gd name="T4" fmla="*/ 13 w 27"/>
                  <a:gd name="T5" fmla="*/ 24 h 29"/>
                  <a:gd name="T6" fmla="*/ 17 w 27"/>
                  <a:gd name="T7" fmla="*/ 29 h 29"/>
                  <a:gd name="T8" fmla="*/ 19 w 27"/>
                  <a:gd name="T9" fmla="*/ 27 h 29"/>
                  <a:gd name="T10" fmla="*/ 25 w 27"/>
                  <a:gd name="T11" fmla="*/ 24 h 29"/>
                  <a:gd name="T12" fmla="*/ 27 w 27"/>
                  <a:gd name="T13" fmla="*/ 25 h 29"/>
                  <a:gd name="T14" fmla="*/ 27 w 27"/>
                  <a:gd name="T15" fmla="*/ 25 h 29"/>
                  <a:gd name="T16" fmla="*/ 21 w 27"/>
                  <a:gd name="T17" fmla="*/ 17 h 29"/>
                  <a:gd name="T18" fmla="*/ 15 w 27"/>
                  <a:gd name="T19" fmla="*/ 6 h 29"/>
                  <a:gd name="T20" fmla="*/ 17 w 27"/>
                  <a:gd name="T21" fmla="*/ 6 h 29"/>
                  <a:gd name="T22" fmla="*/ 3 w 27"/>
                  <a:gd name="T2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9">
                    <a:moveTo>
                      <a:pt x="3" y="0"/>
                    </a:moveTo>
                    <a:cubicBezTo>
                      <a:pt x="0" y="3"/>
                      <a:pt x="6" y="14"/>
                      <a:pt x="12" y="22"/>
                    </a:cubicBezTo>
                    <a:cubicBezTo>
                      <a:pt x="12" y="23"/>
                      <a:pt x="13" y="23"/>
                      <a:pt x="13" y="24"/>
                    </a:cubicBezTo>
                    <a:cubicBezTo>
                      <a:pt x="14" y="26"/>
                      <a:pt x="16" y="27"/>
                      <a:pt x="17" y="29"/>
                    </a:cubicBezTo>
                    <a:cubicBezTo>
                      <a:pt x="17" y="28"/>
                      <a:pt x="18" y="27"/>
                      <a:pt x="19" y="27"/>
                    </a:cubicBezTo>
                    <a:cubicBezTo>
                      <a:pt x="20" y="25"/>
                      <a:pt x="23" y="24"/>
                      <a:pt x="25" y="24"/>
                    </a:cubicBezTo>
                    <a:cubicBezTo>
                      <a:pt x="25" y="24"/>
                      <a:pt x="26" y="24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3"/>
                      <a:pt x="24" y="20"/>
                      <a:pt x="21" y="17"/>
                    </a:cubicBezTo>
                    <a:cubicBezTo>
                      <a:pt x="19" y="13"/>
                      <a:pt x="17" y="10"/>
                      <a:pt x="15" y="6"/>
                    </a:cubicBezTo>
                    <a:cubicBezTo>
                      <a:pt x="15" y="6"/>
                      <a:pt x="16" y="6"/>
                      <a:pt x="17" y="6"/>
                    </a:cubicBezTo>
                    <a:cubicBezTo>
                      <a:pt x="12" y="3"/>
                      <a:pt x="8" y="2"/>
                      <a:pt x="3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ïšḻiḓé">
                <a:extLst>
                  <a:ext uri="{FF2B5EF4-FFF2-40B4-BE49-F238E27FC236}">
                    <a16:creationId xmlns:a16="http://schemas.microsoft.com/office/drawing/2014/main" id="{D42EA003-16F3-41BA-9F49-2B05FA531888}"/>
                  </a:ext>
                </a:extLst>
              </p:cNvPr>
              <p:cNvSpPr/>
              <p:nvPr/>
            </p:nvSpPr>
            <p:spPr bwMode="auto">
              <a:xfrm>
                <a:off x="9226980" y="4768815"/>
                <a:ext cx="108145" cy="154375"/>
              </a:xfrm>
              <a:custGeom>
                <a:avLst/>
                <a:gdLst>
                  <a:gd name="T0" fmla="*/ 56 w 126"/>
                  <a:gd name="T1" fmla="*/ 180 h 180"/>
                  <a:gd name="T2" fmla="*/ 53 w 126"/>
                  <a:gd name="T3" fmla="*/ 179 h 180"/>
                  <a:gd name="T4" fmla="*/ 51 w 126"/>
                  <a:gd name="T5" fmla="*/ 175 h 180"/>
                  <a:gd name="T6" fmla="*/ 54 w 126"/>
                  <a:gd name="T7" fmla="*/ 153 h 180"/>
                  <a:gd name="T8" fmla="*/ 51 w 126"/>
                  <a:gd name="T9" fmla="*/ 153 h 180"/>
                  <a:gd name="T10" fmla="*/ 20 w 126"/>
                  <a:gd name="T11" fmla="*/ 139 h 180"/>
                  <a:gd name="T12" fmla="*/ 13 w 126"/>
                  <a:gd name="T13" fmla="*/ 78 h 180"/>
                  <a:gd name="T14" fmla="*/ 0 w 126"/>
                  <a:gd name="T15" fmla="*/ 63 h 180"/>
                  <a:gd name="T16" fmla="*/ 14 w 126"/>
                  <a:gd name="T17" fmla="*/ 46 h 180"/>
                  <a:gd name="T18" fmla="*/ 21 w 126"/>
                  <a:gd name="T19" fmla="*/ 42 h 180"/>
                  <a:gd name="T20" fmla="*/ 24 w 126"/>
                  <a:gd name="T21" fmla="*/ 36 h 180"/>
                  <a:gd name="T22" fmla="*/ 44 w 126"/>
                  <a:gd name="T23" fmla="*/ 1 h 180"/>
                  <a:gd name="T24" fmla="*/ 47 w 126"/>
                  <a:gd name="T25" fmla="*/ 0 h 180"/>
                  <a:gd name="T26" fmla="*/ 48 w 126"/>
                  <a:gd name="T27" fmla="*/ 0 h 180"/>
                  <a:gd name="T28" fmla="*/ 88 w 126"/>
                  <a:gd name="T29" fmla="*/ 27 h 180"/>
                  <a:gd name="T30" fmla="*/ 88 w 126"/>
                  <a:gd name="T31" fmla="*/ 31 h 180"/>
                  <a:gd name="T32" fmla="*/ 76 w 126"/>
                  <a:gd name="T33" fmla="*/ 58 h 180"/>
                  <a:gd name="T34" fmla="*/ 84 w 126"/>
                  <a:gd name="T35" fmla="*/ 63 h 180"/>
                  <a:gd name="T36" fmla="*/ 102 w 126"/>
                  <a:gd name="T37" fmla="*/ 54 h 180"/>
                  <a:gd name="T38" fmla="*/ 126 w 126"/>
                  <a:gd name="T39" fmla="*/ 77 h 180"/>
                  <a:gd name="T40" fmla="*/ 117 w 126"/>
                  <a:gd name="T41" fmla="*/ 97 h 180"/>
                  <a:gd name="T42" fmla="*/ 117 w 126"/>
                  <a:gd name="T43" fmla="*/ 101 h 180"/>
                  <a:gd name="T44" fmla="*/ 122 w 126"/>
                  <a:gd name="T45" fmla="*/ 150 h 180"/>
                  <a:gd name="T46" fmla="*/ 122 w 126"/>
                  <a:gd name="T47" fmla="*/ 154 h 180"/>
                  <a:gd name="T48" fmla="*/ 119 w 126"/>
                  <a:gd name="T49" fmla="*/ 158 h 180"/>
                  <a:gd name="T50" fmla="*/ 57 w 126"/>
                  <a:gd name="T51" fmla="*/ 179 h 180"/>
                  <a:gd name="T52" fmla="*/ 56 w 126"/>
                  <a:gd name="T5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180">
                    <a:moveTo>
                      <a:pt x="56" y="180"/>
                    </a:moveTo>
                    <a:cubicBezTo>
                      <a:pt x="55" y="180"/>
                      <a:pt x="54" y="179"/>
                      <a:pt x="53" y="179"/>
                    </a:cubicBezTo>
                    <a:cubicBezTo>
                      <a:pt x="52" y="178"/>
                      <a:pt x="51" y="176"/>
                      <a:pt x="51" y="175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4" y="153"/>
                      <a:pt x="52" y="153"/>
                      <a:pt x="51" y="153"/>
                    </a:cubicBezTo>
                    <a:cubicBezTo>
                      <a:pt x="41" y="153"/>
                      <a:pt x="27" y="151"/>
                      <a:pt x="20" y="139"/>
                    </a:cubicBezTo>
                    <a:cubicBezTo>
                      <a:pt x="9" y="124"/>
                      <a:pt x="8" y="97"/>
                      <a:pt x="13" y="78"/>
                    </a:cubicBezTo>
                    <a:cubicBezTo>
                      <a:pt x="8" y="75"/>
                      <a:pt x="1" y="70"/>
                      <a:pt x="0" y="63"/>
                    </a:cubicBezTo>
                    <a:cubicBezTo>
                      <a:pt x="0" y="54"/>
                      <a:pt x="8" y="50"/>
                      <a:pt x="14" y="46"/>
                    </a:cubicBezTo>
                    <a:cubicBezTo>
                      <a:pt x="17" y="45"/>
                      <a:pt x="21" y="43"/>
                      <a:pt x="21" y="42"/>
                    </a:cubicBezTo>
                    <a:cubicBezTo>
                      <a:pt x="22" y="40"/>
                      <a:pt x="23" y="38"/>
                      <a:pt x="24" y="36"/>
                    </a:cubicBezTo>
                    <a:cubicBezTo>
                      <a:pt x="27" y="26"/>
                      <a:pt x="33" y="10"/>
                      <a:pt x="44" y="1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7" y="0"/>
                      <a:pt x="47" y="0"/>
                      <a:pt x="48" y="0"/>
                    </a:cubicBezTo>
                    <a:cubicBezTo>
                      <a:pt x="49" y="0"/>
                      <a:pt x="73" y="6"/>
                      <a:pt x="88" y="27"/>
                    </a:cubicBezTo>
                    <a:cubicBezTo>
                      <a:pt x="88" y="28"/>
                      <a:pt x="89" y="30"/>
                      <a:pt x="88" y="31"/>
                    </a:cubicBezTo>
                    <a:cubicBezTo>
                      <a:pt x="88" y="31"/>
                      <a:pt x="80" y="49"/>
                      <a:pt x="76" y="58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8" y="57"/>
                      <a:pt x="95" y="54"/>
                      <a:pt x="102" y="54"/>
                    </a:cubicBezTo>
                    <a:cubicBezTo>
                      <a:pt x="116" y="54"/>
                      <a:pt x="126" y="64"/>
                      <a:pt x="126" y="77"/>
                    </a:cubicBezTo>
                    <a:cubicBezTo>
                      <a:pt x="126" y="85"/>
                      <a:pt x="123" y="92"/>
                      <a:pt x="117" y="97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2" y="140"/>
                      <a:pt x="122" y="140"/>
                      <a:pt x="122" y="150"/>
                    </a:cubicBezTo>
                    <a:cubicBezTo>
                      <a:pt x="122" y="154"/>
                      <a:pt x="122" y="154"/>
                      <a:pt x="122" y="154"/>
                    </a:cubicBezTo>
                    <a:cubicBezTo>
                      <a:pt x="123" y="156"/>
                      <a:pt x="121" y="158"/>
                      <a:pt x="119" y="158"/>
                    </a:cubicBezTo>
                    <a:cubicBezTo>
                      <a:pt x="57" y="179"/>
                      <a:pt x="57" y="179"/>
                      <a:pt x="57" y="179"/>
                    </a:cubicBezTo>
                    <a:cubicBezTo>
                      <a:pt x="57" y="180"/>
                      <a:pt x="56" y="180"/>
                      <a:pt x="56" y="180"/>
                    </a:cubicBezTo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íSļïḑé">
                <a:extLst>
                  <a:ext uri="{FF2B5EF4-FFF2-40B4-BE49-F238E27FC236}">
                    <a16:creationId xmlns:a16="http://schemas.microsoft.com/office/drawing/2014/main" id="{F405916E-98C3-488B-A278-876C844AA11C}"/>
                  </a:ext>
                </a:extLst>
              </p:cNvPr>
              <p:cNvSpPr/>
              <p:nvPr/>
            </p:nvSpPr>
            <p:spPr bwMode="auto">
              <a:xfrm>
                <a:off x="9222852" y="4764687"/>
                <a:ext cx="116400" cy="161805"/>
              </a:xfrm>
              <a:custGeom>
                <a:avLst/>
                <a:gdLst>
                  <a:gd name="T0" fmla="*/ 52 w 136"/>
                  <a:gd name="T1" fmla="*/ 9 h 189"/>
                  <a:gd name="T2" fmla="*/ 89 w 136"/>
                  <a:gd name="T3" fmla="*/ 34 h 189"/>
                  <a:gd name="T4" fmla="*/ 75 w 136"/>
                  <a:gd name="T5" fmla="*/ 65 h 189"/>
                  <a:gd name="T6" fmla="*/ 90 w 136"/>
                  <a:gd name="T7" fmla="*/ 73 h 189"/>
                  <a:gd name="T8" fmla="*/ 107 w 136"/>
                  <a:gd name="T9" fmla="*/ 63 h 189"/>
                  <a:gd name="T10" fmla="*/ 127 w 136"/>
                  <a:gd name="T11" fmla="*/ 82 h 189"/>
                  <a:gd name="T12" fmla="*/ 117 w 136"/>
                  <a:gd name="T13" fmla="*/ 100 h 189"/>
                  <a:gd name="T14" fmla="*/ 117 w 136"/>
                  <a:gd name="T15" fmla="*/ 101 h 189"/>
                  <a:gd name="T16" fmla="*/ 123 w 136"/>
                  <a:gd name="T17" fmla="*/ 159 h 189"/>
                  <a:gd name="T18" fmla="*/ 61 w 136"/>
                  <a:gd name="T19" fmla="*/ 180 h 189"/>
                  <a:gd name="T20" fmla="*/ 65 w 136"/>
                  <a:gd name="T21" fmla="*/ 153 h 189"/>
                  <a:gd name="T22" fmla="*/ 56 w 136"/>
                  <a:gd name="T23" fmla="*/ 154 h 189"/>
                  <a:gd name="T24" fmla="*/ 28 w 136"/>
                  <a:gd name="T25" fmla="*/ 142 h 189"/>
                  <a:gd name="T26" fmla="*/ 23 w 136"/>
                  <a:gd name="T27" fmla="*/ 80 h 189"/>
                  <a:gd name="T28" fmla="*/ 10 w 136"/>
                  <a:gd name="T29" fmla="*/ 68 h 189"/>
                  <a:gd name="T30" fmla="*/ 30 w 136"/>
                  <a:gd name="T31" fmla="*/ 49 h 189"/>
                  <a:gd name="T32" fmla="*/ 52 w 136"/>
                  <a:gd name="T33" fmla="*/ 9 h 189"/>
                  <a:gd name="T34" fmla="*/ 52 w 136"/>
                  <a:gd name="T35" fmla="*/ 0 h 189"/>
                  <a:gd name="T36" fmla="*/ 46 w 136"/>
                  <a:gd name="T37" fmla="*/ 3 h 189"/>
                  <a:gd name="T38" fmla="*/ 25 w 136"/>
                  <a:gd name="T39" fmla="*/ 39 h 189"/>
                  <a:gd name="T40" fmla="*/ 23 w 136"/>
                  <a:gd name="T41" fmla="*/ 44 h 189"/>
                  <a:gd name="T42" fmla="*/ 17 w 136"/>
                  <a:gd name="T43" fmla="*/ 48 h 189"/>
                  <a:gd name="T44" fmla="*/ 1 w 136"/>
                  <a:gd name="T45" fmla="*/ 68 h 189"/>
                  <a:gd name="T46" fmla="*/ 13 w 136"/>
                  <a:gd name="T47" fmla="*/ 85 h 189"/>
                  <a:gd name="T48" fmla="*/ 21 w 136"/>
                  <a:gd name="T49" fmla="*/ 147 h 189"/>
                  <a:gd name="T50" fmla="*/ 54 w 136"/>
                  <a:gd name="T51" fmla="*/ 163 h 189"/>
                  <a:gd name="T52" fmla="*/ 52 w 136"/>
                  <a:gd name="T53" fmla="*/ 179 h 189"/>
                  <a:gd name="T54" fmla="*/ 55 w 136"/>
                  <a:gd name="T55" fmla="*/ 187 h 189"/>
                  <a:gd name="T56" fmla="*/ 61 w 136"/>
                  <a:gd name="T57" fmla="*/ 189 h 189"/>
                  <a:gd name="T58" fmla="*/ 64 w 136"/>
                  <a:gd name="T59" fmla="*/ 189 h 189"/>
                  <a:gd name="T60" fmla="*/ 126 w 136"/>
                  <a:gd name="T61" fmla="*/ 167 h 189"/>
                  <a:gd name="T62" fmla="*/ 132 w 136"/>
                  <a:gd name="T63" fmla="*/ 159 h 189"/>
                  <a:gd name="T64" fmla="*/ 132 w 136"/>
                  <a:gd name="T65" fmla="*/ 155 h 189"/>
                  <a:gd name="T66" fmla="*/ 127 w 136"/>
                  <a:gd name="T67" fmla="*/ 105 h 189"/>
                  <a:gd name="T68" fmla="*/ 126 w 136"/>
                  <a:gd name="T69" fmla="*/ 103 h 189"/>
                  <a:gd name="T70" fmla="*/ 136 w 136"/>
                  <a:gd name="T71" fmla="*/ 82 h 189"/>
                  <a:gd name="T72" fmla="*/ 107 w 136"/>
                  <a:gd name="T73" fmla="*/ 54 h 189"/>
                  <a:gd name="T74" fmla="*/ 88 w 136"/>
                  <a:gd name="T75" fmla="*/ 62 h 189"/>
                  <a:gd name="T76" fmla="*/ 87 w 136"/>
                  <a:gd name="T77" fmla="*/ 61 h 189"/>
                  <a:gd name="T78" fmla="*/ 97 w 136"/>
                  <a:gd name="T79" fmla="*/ 38 h 189"/>
                  <a:gd name="T80" fmla="*/ 96 w 136"/>
                  <a:gd name="T81" fmla="*/ 29 h 189"/>
                  <a:gd name="T82" fmla="*/ 54 w 136"/>
                  <a:gd name="T83" fmla="*/ 1 h 189"/>
                  <a:gd name="T84" fmla="*/ 52 w 136"/>
                  <a:gd name="T8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89">
                    <a:moveTo>
                      <a:pt x="52" y="9"/>
                    </a:moveTo>
                    <a:cubicBezTo>
                      <a:pt x="52" y="9"/>
                      <a:pt x="75" y="15"/>
                      <a:pt x="89" y="34"/>
                    </a:cubicBezTo>
                    <a:cubicBezTo>
                      <a:pt x="89" y="34"/>
                      <a:pt x="78" y="59"/>
                      <a:pt x="75" y="6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3" y="67"/>
                      <a:pt x="100" y="63"/>
                      <a:pt x="107" y="63"/>
                    </a:cubicBezTo>
                    <a:cubicBezTo>
                      <a:pt x="118" y="63"/>
                      <a:pt x="127" y="72"/>
                      <a:pt x="127" y="82"/>
                    </a:cubicBezTo>
                    <a:cubicBezTo>
                      <a:pt x="127" y="90"/>
                      <a:pt x="123" y="96"/>
                      <a:pt x="117" y="100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3" y="151"/>
                      <a:pt x="123" y="145"/>
                      <a:pt x="123" y="159"/>
                    </a:cubicBezTo>
                    <a:cubicBezTo>
                      <a:pt x="61" y="180"/>
                      <a:pt x="61" y="180"/>
                      <a:pt x="61" y="180"/>
                    </a:cubicBezTo>
                    <a:cubicBezTo>
                      <a:pt x="65" y="153"/>
                      <a:pt x="65" y="153"/>
                      <a:pt x="65" y="153"/>
                    </a:cubicBezTo>
                    <a:cubicBezTo>
                      <a:pt x="65" y="153"/>
                      <a:pt x="61" y="154"/>
                      <a:pt x="56" y="154"/>
                    </a:cubicBezTo>
                    <a:cubicBezTo>
                      <a:pt x="48" y="154"/>
                      <a:pt x="35" y="152"/>
                      <a:pt x="28" y="142"/>
                    </a:cubicBezTo>
                    <a:cubicBezTo>
                      <a:pt x="17" y="126"/>
                      <a:pt x="18" y="98"/>
                      <a:pt x="23" y="80"/>
                    </a:cubicBezTo>
                    <a:cubicBezTo>
                      <a:pt x="23" y="80"/>
                      <a:pt x="10" y="75"/>
                      <a:pt x="10" y="68"/>
                    </a:cubicBezTo>
                    <a:cubicBezTo>
                      <a:pt x="9" y="58"/>
                      <a:pt x="27" y="55"/>
                      <a:pt x="30" y="49"/>
                    </a:cubicBezTo>
                    <a:cubicBezTo>
                      <a:pt x="33" y="42"/>
                      <a:pt x="39" y="20"/>
                      <a:pt x="52" y="9"/>
                    </a:cubicBezTo>
                    <a:moveTo>
                      <a:pt x="52" y="0"/>
                    </a:moveTo>
                    <a:cubicBezTo>
                      <a:pt x="50" y="0"/>
                      <a:pt x="47" y="1"/>
                      <a:pt x="46" y="3"/>
                    </a:cubicBezTo>
                    <a:cubicBezTo>
                      <a:pt x="35" y="12"/>
                      <a:pt x="28" y="29"/>
                      <a:pt x="25" y="39"/>
                    </a:cubicBezTo>
                    <a:cubicBezTo>
                      <a:pt x="24" y="41"/>
                      <a:pt x="23" y="43"/>
                      <a:pt x="23" y="44"/>
                    </a:cubicBezTo>
                    <a:cubicBezTo>
                      <a:pt x="22" y="45"/>
                      <a:pt x="19" y="47"/>
                      <a:pt x="17" y="48"/>
                    </a:cubicBezTo>
                    <a:cubicBezTo>
                      <a:pt x="10" y="51"/>
                      <a:pt x="0" y="57"/>
                      <a:pt x="1" y="68"/>
                    </a:cubicBezTo>
                    <a:cubicBezTo>
                      <a:pt x="1" y="76"/>
                      <a:pt x="8" y="82"/>
                      <a:pt x="13" y="85"/>
                    </a:cubicBezTo>
                    <a:cubicBezTo>
                      <a:pt x="7" y="113"/>
                      <a:pt x="14" y="137"/>
                      <a:pt x="21" y="147"/>
                    </a:cubicBezTo>
                    <a:cubicBezTo>
                      <a:pt x="28" y="157"/>
                      <a:pt x="39" y="162"/>
                      <a:pt x="54" y="163"/>
                    </a:cubicBezTo>
                    <a:cubicBezTo>
                      <a:pt x="52" y="179"/>
                      <a:pt x="52" y="179"/>
                      <a:pt x="52" y="179"/>
                    </a:cubicBezTo>
                    <a:cubicBezTo>
                      <a:pt x="52" y="182"/>
                      <a:pt x="53" y="185"/>
                      <a:pt x="55" y="187"/>
                    </a:cubicBezTo>
                    <a:cubicBezTo>
                      <a:pt x="57" y="188"/>
                      <a:pt x="59" y="189"/>
                      <a:pt x="61" y="189"/>
                    </a:cubicBezTo>
                    <a:cubicBezTo>
                      <a:pt x="62" y="189"/>
                      <a:pt x="63" y="189"/>
                      <a:pt x="64" y="189"/>
                    </a:cubicBez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30" y="166"/>
                      <a:pt x="132" y="163"/>
                      <a:pt x="132" y="159"/>
                    </a:cubicBezTo>
                    <a:cubicBezTo>
                      <a:pt x="132" y="155"/>
                      <a:pt x="132" y="155"/>
                      <a:pt x="132" y="155"/>
                    </a:cubicBezTo>
                    <a:cubicBezTo>
                      <a:pt x="131" y="145"/>
                      <a:pt x="131" y="145"/>
                      <a:pt x="127" y="105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32" y="98"/>
                      <a:pt x="136" y="91"/>
                      <a:pt x="136" y="82"/>
                    </a:cubicBezTo>
                    <a:cubicBezTo>
                      <a:pt x="136" y="67"/>
                      <a:pt x="123" y="54"/>
                      <a:pt x="107" y="54"/>
                    </a:cubicBezTo>
                    <a:cubicBezTo>
                      <a:pt x="100" y="54"/>
                      <a:pt x="93" y="57"/>
                      <a:pt x="88" y="62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91" y="52"/>
                      <a:pt x="97" y="38"/>
                      <a:pt x="97" y="38"/>
                    </a:cubicBezTo>
                    <a:cubicBezTo>
                      <a:pt x="98" y="35"/>
                      <a:pt x="98" y="32"/>
                      <a:pt x="96" y="29"/>
                    </a:cubicBezTo>
                    <a:cubicBezTo>
                      <a:pt x="80" y="8"/>
                      <a:pt x="55" y="1"/>
                      <a:pt x="54" y="1"/>
                    </a:cubicBezTo>
                    <a:cubicBezTo>
                      <a:pt x="53" y="0"/>
                      <a:pt x="52" y="0"/>
                      <a:pt x="5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îŝľídé">
                <a:extLst>
                  <a:ext uri="{FF2B5EF4-FFF2-40B4-BE49-F238E27FC236}">
                    <a16:creationId xmlns:a16="http://schemas.microsoft.com/office/drawing/2014/main" id="{8C010229-742E-4CC5-B093-034391C21B95}"/>
                  </a:ext>
                </a:extLst>
              </p:cNvPr>
              <p:cNvSpPr/>
              <p:nvPr/>
            </p:nvSpPr>
            <p:spPr bwMode="auto">
              <a:xfrm>
                <a:off x="9312010" y="4848892"/>
                <a:ext cx="16923" cy="9906"/>
              </a:xfrm>
              <a:custGeom>
                <a:avLst/>
                <a:gdLst>
                  <a:gd name="T0" fmla="*/ 6 w 20"/>
                  <a:gd name="T1" fmla="*/ 12 h 12"/>
                  <a:gd name="T2" fmla="*/ 4 w 20"/>
                  <a:gd name="T3" fmla="*/ 12 h 12"/>
                  <a:gd name="T4" fmla="*/ 0 w 20"/>
                  <a:gd name="T5" fmla="*/ 12 h 12"/>
                  <a:gd name="T6" fmla="*/ 0 w 20"/>
                  <a:gd name="T7" fmla="*/ 3 h 12"/>
                  <a:gd name="T8" fmla="*/ 5 w 20"/>
                  <a:gd name="T9" fmla="*/ 3 h 12"/>
                  <a:gd name="T10" fmla="*/ 12 w 20"/>
                  <a:gd name="T11" fmla="*/ 2 h 12"/>
                  <a:gd name="T12" fmla="*/ 16 w 20"/>
                  <a:gd name="T13" fmla="*/ 0 h 12"/>
                  <a:gd name="T14" fmla="*/ 20 w 20"/>
                  <a:gd name="T15" fmla="*/ 8 h 12"/>
                  <a:gd name="T16" fmla="*/ 16 w 20"/>
                  <a:gd name="T17" fmla="*/ 10 h 12"/>
                  <a:gd name="T18" fmla="*/ 6 w 20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5" y="12"/>
                      <a:pt x="5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10" y="3"/>
                      <a:pt x="12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1"/>
                      <a:pt x="9" y="12"/>
                      <a:pt x="6" y="12"/>
                    </a:cubicBezTo>
                    <a:close/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iśḻîḍè">
                <a:extLst>
                  <a:ext uri="{FF2B5EF4-FFF2-40B4-BE49-F238E27FC236}">
                    <a16:creationId xmlns:a16="http://schemas.microsoft.com/office/drawing/2014/main" id="{AA7352E3-5D27-45E1-97FF-3CAEB2C447DA}"/>
                  </a:ext>
                </a:extLst>
              </p:cNvPr>
              <p:cNvSpPr/>
              <p:nvPr/>
            </p:nvSpPr>
            <p:spPr bwMode="auto">
              <a:xfrm>
                <a:off x="9255461" y="5125446"/>
                <a:ext cx="125894" cy="535773"/>
              </a:xfrm>
              <a:custGeom>
                <a:avLst/>
                <a:gdLst>
                  <a:gd name="T0" fmla="*/ 121 w 147"/>
                  <a:gd name="T1" fmla="*/ 0 h 625"/>
                  <a:gd name="T2" fmla="*/ 119 w 147"/>
                  <a:gd name="T3" fmla="*/ 86 h 625"/>
                  <a:gd name="T4" fmla="*/ 139 w 147"/>
                  <a:gd name="T5" fmla="*/ 528 h 625"/>
                  <a:gd name="T6" fmla="*/ 147 w 147"/>
                  <a:gd name="T7" fmla="*/ 619 h 625"/>
                  <a:gd name="T8" fmla="*/ 103 w 147"/>
                  <a:gd name="T9" fmla="*/ 625 h 625"/>
                  <a:gd name="T10" fmla="*/ 56 w 147"/>
                  <a:gd name="T11" fmla="*/ 624 h 625"/>
                  <a:gd name="T12" fmla="*/ 8 w 147"/>
                  <a:gd name="T13" fmla="*/ 203 h 625"/>
                  <a:gd name="T14" fmla="*/ 0 w 147"/>
                  <a:gd name="T15" fmla="*/ 120 h 625"/>
                  <a:gd name="T16" fmla="*/ 8 w 147"/>
                  <a:gd name="T17" fmla="*/ 41 h 625"/>
                  <a:gd name="T18" fmla="*/ 121 w 147"/>
                  <a:gd name="T19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625">
                    <a:moveTo>
                      <a:pt x="121" y="0"/>
                    </a:moveTo>
                    <a:cubicBezTo>
                      <a:pt x="120" y="31"/>
                      <a:pt x="121" y="61"/>
                      <a:pt x="119" y="86"/>
                    </a:cubicBezTo>
                    <a:cubicBezTo>
                      <a:pt x="108" y="237"/>
                      <a:pt x="132" y="448"/>
                      <a:pt x="139" y="528"/>
                    </a:cubicBezTo>
                    <a:cubicBezTo>
                      <a:pt x="147" y="608"/>
                      <a:pt x="147" y="619"/>
                      <a:pt x="147" y="619"/>
                    </a:cubicBezTo>
                    <a:cubicBezTo>
                      <a:pt x="103" y="625"/>
                      <a:pt x="103" y="625"/>
                      <a:pt x="103" y="625"/>
                    </a:cubicBezTo>
                    <a:cubicBezTo>
                      <a:pt x="56" y="624"/>
                      <a:pt x="56" y="624"/>
                      <a:pt x="56" y="624"/>
                    </a:cubicBezTo>
                    <a:cubicBezTo>
                      <a:pt x="56" y="624"/>
                      <a:pt x="8" y="410"/>
                      <a:pt x="8" y="203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8" y="41"/>
                      <a:pt x="8" y="41"/>
                      <a:pt x="8" y="41"/>
                    </a:cubicBez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iṣḻîḋé">
                <a:extLst>
                  <a:ext uri="{FF2B5EF4-FFF2-40B4-BE49-F238E27FC236}">
                    <a16:creationId xmlns:a16="http://schemas.microsoft.com/office/drawing/2014/main" id="{C1D2D6C4-690A-4F94-95F9-2CC858E018F8}"/>
                  </a:ext>
                </a:extLst>
              </p:cNvPr>
              <p:cNvSpPr/>
              <p:nvPr/>
            </p:nvSpPr>
            <p:spPr bwMode="auto">
              <a:xfrm>
                <a:off x="9250920" y="5121319"/>
                <a:ext cx="134975" cy="544854"/>
              </a:xfrm>
              <a:custGeom>
                <a:avLst/>
                <a:gdLst>
                  <a:gd name="T0" fmla="*/ 126 w 157"/>
                  <a:gd name="T1" fmla="*/ 5 h 636"/>
                  <a:gd name="T2" fmla="*/ 120 w 157"/>
                  <a:gd name="T3" fmla="*/ 5 h 636"/>
                  <a:gd name="T4" fmla="*/ 119 w 157"/>
                  <a:gd name="T5" fmla="*/ 90 h 636"/>
                  <a:gd name="T6" fmla="*/ 116 w 157"/>
                  <a:gd name="T7" fmla="*/ 177 h 636"/>
                  <a:gd name="T8" fmla="*/ 139 w 157"/>
                  <a:gd name="T9" fmla="*/ 534 h 636"/>
                  <a:gd name="T10" fmla="*/ 146 w 157"/>
                  <a:gd name="T11" fmla="*/ 623 h 636"/>
                  <a:gd name="T12" fmla="*/ 146 w 157"/>
                  <a:gd name="T13" fmla="*/ 623 h 636"/>
                  <a:gd name="T14" fmla="*/ 147 w 157"/>
                  <a:gd name="T15" fmla="*/ 623 h 636"/>
                  <a:gd name="T16" fmla="*/ 146 w 157"/>
                  <a:gd name="T17" fmla="*/ 623 h 636"/>
                  <a:gd name="T18" fmla="*/ 146 w 157"/>
                  <a:gd name="T19" fmla="*/ 623 h 636"/>
                  <a:gd name="T20" fmla="*/ 147 w 157"/>
                  <a:gd name="T21" fmla="*/ 623 h 636"/>
                  <a:gd name="T22" fmla="*/ 146 w 157"/>
                  <a:gd name="T23" fmla="*/ 623 h 636"/>
                  <a:gd name="T24" fmla="*/ 152 w 157"/>
                  <a:gd name="T25" fmla="*/ 624 h 636"/>
                  <a:gd name="T26" fmla="*/ 151 w 157"/>
                  <a:gd name="T27" fmla="*/ 618 h 636"/>
                  <a:gd name="T28" fmla="*/ 108 w 157"/>
                  <a:gd name="T29" fmla="*/ 625 h 636"/>
                  <a:gd name="T30" fmla="*/ 62 w 157"/>
                  <a:gd name="T31" fmla="*/ 623 h 636"/>
                  <a:gd name="T32" fmla="*/ 61 w 157"/>
                  <a:gd name="T33" fmla="*/ 629 h 636"/>
                  <a:gd name="T34" fmla="*/ 67 w 157"/>
                  <a:gd name="T35" fmla="*/ 628 h 636"/>
                  <a:gd name="T36" fmla="*/ 66 w 157"/>
                  <a:gd name="T37" fmla="*/ 625 h 636"/>
                  <a:gd name="T38" fmla="*/ 18 w 157"/>
                  <a:gd name="T39" fmla="*/ 208 h 636"/>
                  <a:gd name="T40" fmla="*/ 18 w 157"/>
                  <a:gd name="T41" fmla="*/ 208 h 636"/>
                  <a:gd name="T42" fmla="*/ 11 w 157"/>
                  <a:gd name="T43" fmla="*/ 125 h 636"/>
                  <a:gd name="T44" fmla="*/ 18 w 157"/>
                  <a:gd name="T45" fmla="*/ 50 h 636"/>
                  <a:gd name="T46" fmla="*/ 128 w 157"/>
                  <a:gd name="T47" fmla="*/ 11 h 636"/>
                  <a:gd name="T48" fmla="*/ 126 w 157"/>
                  <a:gd name="T49" fmla="*/ 5 h 636"/>
                  <a:gd name="T50" fmla="*/ 120 w 157"/>
                  <a:gd name="T51" fmla="*/ 5 h 636"/>
                  <a:gd name="T52" fmla="*/ 126 w 157"/>
                  <a:gd name="T53" fmla="*/ 5 h 636"/>
                  <a:gd name="T54" fmla="*/ 124 w 157"/>
                  <a:gd name="T55" fmla="*/ 0 h 636"/>
                  <a:gd name="T56" fmla="*/ 11 w 157"/>
                  <a:gd name="T57" fmla="*/ 41 h 636"/>
                  <a:gd name="T58" fmla="*/ 7 w 157"/>
                  <a:gd name="T59" fmla="*/ 45 h 636"/>
                  <a:gd name="T60" fmla="*/ 0 w 157"/>
                  <a:gd name="T61" fmla="*/ 125 h 636"/>
                  <a:gd name="T62" fmla="*/ 0 w 157"/>
                  <a:gd name="T63" fmla="*/ 126 h 636"/>
                  <a:gd name="T64" fmla="*/ 7 w 157"/>
                  <a:gd name="T65" fmla="*/ 209 h 636"/>
                  <a:gd name="T66" fmla="*/ 13 w 157"/>
                  <a:gd name="T67" fmla="*/ 208 h 636"/>
                  <a:gd name="T68" fmla="*/ 7 w 157"/>
                  <a:gd name="T69" fmla="*/ 208 h 636"/>
                  <a:gd name="T70" fmla="*/ 56 w 157"/>
                  <a:gd name="T71" fmla="*/ 630 h 636"/>
                  <a:gd name="T72" fmla="*/ 61 w 157"/>
                  <a:gd name="T73" fmla="*/ 634 h 636"/>
                  <a:gd name="T74" fmla="*/ 108 w 157"/>
                  <a:gd name="T75" fmla="*/ 636 h 636"/>
                  <a:gd name="T76" fmla="*/ 109 w 157"/>
                  <a:gd name="T77" fmla="*/ 636 h 636"/>
                  <a:gd name="T78" fmla="*/ 152 w 157"/>
                  <a:gd name="T79" fmla="*/ 629 h 636"/>
                  <a:gd name="T80" fmla="*/ 157 w 157"/>
                  <a:gd name="T81" fmla="*/ 624 h 636"/>
                  <a:gd name="T82" fmla="*/ 157 w 157"/>
                  <a:gd name="T83" fmla="*/ 623 h 636"/>
                  <a:gd name="T84" fmla="*/ 150 w 157"/>
                  <a:gd name="T85" fmla="*/ 533 h 636"/>
                  <a:gd name="T86" fmla="*/ 127 w 157"/>
                  <a:gd name="T87" fmla="*/ 177 h 636"/>
                  <a:gd name="T88" fmla="*/ 129 w 157"/>
                  <a:gd name="T89" fmla="*/ 91 h 636"/>
                  <a:gd name="T90" fmla="*/ 131 w 157"/>
                  <a:gd name="T91" fmla="*/ 6 h 636"/>
                  <a:gd name="T92" fmla="*/ 129 w 157"/>
                  <a:gd name="T93" fmla="*/ 1 h 636"/>
                  <a:gd name="T94" fmla="*/ 124 w 157"/>
                  <a:gd name="T95" fmla="*/ 0 h 636"/>
                  <a:gd name="T96" fmla="*/ 126 w 157"/>
                  <a:gd name="T97" fmla="*/ 5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7" h="636">
                    <a:moveTo>
                      <a:pt x="126" y="5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19" y="36"/>
                      <a:pt x="120" y="66"/>
                      <a:pt x="119" y="90"/>
                    </a:cubicBezTo>
                    <a:cubicBezTo>
                      <a:pt x="117" y="118"/>
                      <a:pt x="116" y="147"/>
                      <a:pt x="116" y="177"/>
                    </a:cubicBezTo>
                    <a:cubicBezTo>
                      <a:pt x="116" y="314"/>
                      <a:pt x="133" y="468"/>
                      <a:pt x="139" y="534"/>
                    </a:cubicBezTo>
                    <a:cubicBezTo>
                      <a:pt x="146" y="608"/>
                      <a:pt x="146" y="622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52" y="624"/>
                      <a:pt x="152" y="624"/>
                      <a:pt x="152" y="624"/>
                    </a:cubicBezTo>
                    <a:cubicBezTo>
                      <a:pt x="151" y="618"/>
                      <a:pt x="151" y="618"/>
                      <a:pt x="151" y="618"/>
                    </a:cubicBezTo>
                    <a:cubicBezTo>
                      <a:pt x="108" y="625"/>
                      <a:pt x="108" y="625"/>
                      <a:pt x="108" y="625"/>
                    </a:cubicBezTo>
                    <a:cubicBezTo>
                      <a:pt x="62" y="623"/>
                      <a:pt x="62" y="623"/>
                      <a:pt x="62" y="623"/>
                    </a:cubicBezTo>
                    <a:cubicBezTo>
                      <a:pt x="61" y="629"/>
                      <a:pt x="61" y="629"/>
                      <a:pt x="61" y="629"/>
                    </a:cubicBezTo>
                    <a:cubicBezTo>
                      <a:pt x="67" y="628"/>
                      <a:pt x="67" y="628"/>
                      <a:pt x="67" y="628"/>
                    </a:cubicBezTo>
                    <a:cubicBezTo>
                      <a:pt x="67" y="628"/>
                      <a:pt x="67" y="627"/>
                      <a:pt x="66" y="625"/>
                    </a:cubicBezTo>
                    <a:cubicBezTo>
                      <a:pt x="61" y="601"/>
                      <a:pt x="18" y="401"/>
                      <a:pt x="18" y="208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9" y="42"/>
                      <a:pt x="8" y="43"/>
                      <a:pt x="7" y="4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13" y="208"/>
                      <a:pt x="13" y="208"/>
                      <a:pt x="13" y="208"/>
                    </a:cubicBezTo>
                    <a:cubicBezTo>
                      <a:pt x="7" y="208"/>
                      <a:pt x="7" y="208"/>
                      <a:pt x="7" y="208"/>
                    </a:cubicBezTo>
                    <a:cubicBezTo>
                      <a:pt x="7" y="416"/>
                      <a:pt x="56" y="630"/>
                      <a:pt x="56" y="630"/>
                    </a:cubicBezTo>
                    <a:cubicBezTo>
                      <a:pt x="57" y="632"/>
                      <a:pt x="59" y="634"/>
                      <a:pt x="61" y="634"/>
                    </a:cubicBezTo>
                    <a:cubicBezTo>
                      <a:pt x="108" y="636"/>
                      <a:pt x="108" y="636"/>
                      <a:pt x="108" y="636"/>
                    </a:cubicBezTo>
                    <a:cubicBezTo>
                      <a:pt x="109" y="636"/>
                      <a:pt x="109" y="636"/>
                      <a:pt x="109" y="636"/>
                    </a:cubicBezTo>
                    <a:cubicBezTo>
                      <a:pt x="152" y="629"/>
                      <a:pt x="152" y="629"/>
                      <a:pt x="152" y="629"/>
                    </a:cubicBezTo>
                    <a:cubicBezTo>
                      <a:pt x="155" y="629"/>
                      <a:pt x="157" y="626"/>
                      <a:pt x="157" y="624"/>
                    </a:cubicBezTo>
                    <a:cubicBezTo>
                      <a:pt x="157" y="623"/>
                      <a:pt x="157" y="623"/>
                      <a:pt x="157" y="623"/>
                    </a:cubicBezTo>
                    <a:cubicBezTo>
                      <a:pt x="157" y="621"/>
                      <a:pt x="157" y="607"/>
                      <a:pt x="150" y="533"/>
                    </a:cubicBezTo>
                    <a:cubicBezTo>
                      <a:pt x="144" y="467"/>
                      <a:pt x="127" y="313"/>
                      <a:pt x="127" y="177"/>
                    </a:cubicBezTo>
                    <a:cubicBezTo>
                      <a:pt x="127" y="147"/>
                      <a:pt x="128" y="118"/>
                      <a:pt x="129" y="91"/>
                    </a:cubicBezTo>
                    <a:cubicBezTo>
                      <a:pt x="131" y="66"/>
                      <a:pt x="130" y="36"/>
                      <a:pt x="131" y="6"/>
                    </a:cubicBezTo>
                    <a:cubicBezTo>
                      <a:pt x="131" y="4"/>
                      <a:pt x="131" y="2"/>
                      <a:pt x="129" y="1"/>
                    </a:cubicBezTo>
                    <a:cubicBezTo>
                      <a:pt x="128" y="0"/>
                      <a:pt x="126" y="0"/>
                      <a:pt x="124" y="0"/>
                    </a:cubicBezTo>
                    <a:cubicBezTo>
                      <a:pt x="126" y="5"/>
                      <a:pt x="126" y="5"/>
                      <a:pt x="126" y="5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íṡ1îḑe">
                <a:extLst>
                  <a:ext uri="{FF2B5EF4-FFF2-40B4-BE49-F238E27FC236}">
                    <a16:creationId xmlns:a16="http://schemas.microsoft.com/office/drawing/2014/main" id="{94EBB424-DD47-46C0-85D1-4D15B5AC8205}"/>
                  </a:ext>
                </a:extLst>
              </p:cNvPr>
              <p:cNvSpPr/>
              <p:nvPr/>
            </p:nvSpPr>
            <p:spPr bwMode="auto">
              <a:xfrm>
                <a:off x="9250920" y="4908743"/>
                <a:ext cx="66868" cy="52009"/>
              </a:xfrm>
              <a:custGeom>
                <a:avLst/>
                <a:gdLst>
                  <a:gd name="T0" fmla="*/ 0 w 78"/>
                  <a:gd name="T1" fmla="*/ 61 h 61"/>
                  <a:gd name="T2" fmla="*/ 28 w 78"/>
                  <a:gd name="T3" fmla="*/ 12 h 61"/>
                  <a:gd name="T4" fmla="*/ 60 w 78"/>
                  <a:gd name="T5" fmla="*/ 5 h 61"/>
                  <a:gd name="T6" fmla="*/ 51 w 78"/>
                  <a:gd name="T7" fmla="*/ 45 h 61"/>
                  <a:gd name="T8" fmla="*/ 3 w 78"/>
                  <a:gd name="T9" fmla="*/ 57 h 61"/>
                  <a:gd name="T10" fmla="*/ 0 w 78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61">
                    <a:moveTo>
                      <a:pt x="0" y="61"/>
                    </a:moveTo>
                    <a:cubicBezTo>
                      <a:pt x="6" y="38"/>
                      <a:pt x="18" y="14"/>
                      <a:pt x="28" y="12"/>
                    </a:cubicBezTo>
                    <a:cubicBezTo>
                      <a:pt x="28" y="12"/>
                      <a:pt x="41" y="10"/>
                      <a:pt x="60" y="5"/>
                    </a:cubicBezTo>
                    <a:cubicBezTo>
                      <a:pt x="78" y="0"/>
                      <a:pt x="51" y="45"/>
                      <a:pt x="51" y="45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61"/>
                      <a:pt x="0" y="61"/>
                      <a:pt x="0" y="61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ï$1îḓê">
                <a:extLst>
                  <a:ext uri="{FF2B5EF4-FFF2-40B4-BE49-F238E27FC236}">
                    <a16:creationId xmlns:a16="http://schemas.microsoft.com/office/drawing/2014/main" id="{5AE56C69-CF29-49B4-B94A-7D53836AC88B}"/>
                  </a:ext>
                </a:extLst>
              </p:cNvPr>
              <p:cNvSpPr/>
              <p:nvPr/>
            </p:nvSpPr>
            <p:spPr bwMode="auto">
              <a:xfrm>
                <a:off x="9245967" y="4907918"/>
                <a:ext cx="66868" cy="58200"/>
              </a:xfrm>
              <a:custGeom>
                <a:avLst/>
                <a:gdLst>
                  <a:gd name="T0" fmla="*/ 6 w 78"/>
                  <a:gd name="T1" fmla="*/ 62 h 68"/>
                  <a:gd name="T2" fmla="*/ 11 w 78"/>
                  <a:gd name="T3" fmla="*/ 63 h 68"/>
                  <a:gd name="T4" fmla="*/ 23 w 78"/>
                  <a:gd name="T5" fmla="*/ 32 h 68"/>
                  <a:gd name="T6" fmla="*/ 30 w 78"/>
                  <a:gd name="T7" fmla="*/ 22 h 68"/>
                  <a:gd name="T8" fmla="*/ 33 w 78"/>
                  <a:gd name="T9" fmla="*/ 20 h 68"/>
                  <a:gd name="T10" fmla="*/ 35 w 78"/>
                  <a:gd name="T11" fmla="*/ 19 h 68"/>
                  <a:gd name="T12" fmla="*/ 35 w 78"/>
                  <a:gd name="T13" fmla="*/ 19 h 68"/>
                  <a:gd name="T14" fmla="*/ 67 w 78"/>
                  <a:gd name="T15" fmla="*/ 11 h 68"/>
                  <a:gd name="T16" fmla="*/ 68 w 78"/>
                  <a:gd name="T17" fmla="*/ 11 h 68"/>
                  <a:gd name="T18" fmla="*/ 68 w 78"/>
                  <a:gd name="T19" fmla="*/ 11 h 68"/>
                  <a:gd name="T20" fmla="*/ 68 w 78"/>
                  <a:gd name="T21" fmla="*/ 9 h 68"/>
                  <a:gd name="T22" fmla="*/ 68 w 78"/>
                  <a:gd name="T23" fmla="*/ 11 h 68"/>
                  <a:gd name="T24" fmla="*/ 68 w 78"/>
                  <a:gd name="T25" fmla="*/ 11 h 68"/>
                  <a:gd name="T26" fmla="*/ 68 w 78"/>
                  <a:gd name="T27" fmla="*/ 9 h 68"/>
                  <a:gd name="T28" fmla="*/ 68 w 78"/>
                  <a:gd name="T29" fmla="*/ 11 h 68"/>
                  <a:gd name="T30" fmla="*/ 69 w 78"/>
                  <a:gd name="T31" fmla="*/ 9 h 68"/>
                  <a:gd name="T32" fmla="*/ 67 w 78"/>
                  <a:gd name="T33" fmla="*/ 10 h 68"/>
                  <a:gd name="T34" fmla="*/ 68 w 78"/>
                  <a:gd name="T35" fmla="*/ 11 h 68"/>
                  <a:gd name="T36" fmla="*/ 69 w 78"/>
                  <a:gd name="T37" fmla="*/ 9 h 68"/>
                  <a:gd name="T38" fmla="*/ 67 w 78"/>
                  <a:gd name="T39" fmla="*/ 10 h 68"/>
                  <a:gd name="T40" fmla="*/ 67 w 78"/>
                  <a:gd name="T41" fmla="*/ 10 h 68"/>
                  <a:gd name="T42" fmla="*/ 67 w 78"/>
                  <a:gd name="T43" fmla="*/ 10 h 68"/>
                  <a:gd name="T44" fmla="*/ 67 w 78"/>
                  <a:gd name="T45" fmla="*/ 10 h 68"/>
                  <a:gd name="T46" fmla="*/ 67 w 78"/>
                  <a:gd name="T47" fmla="*/ 10 h 68"/>
                  <a:gd name="T48" fmla="*/ 67 w 78"/>
                  <a:gd name="T49" fmla="*/ 10 h 68"/>
                  <a:gd name="T50" fmla="*/ 67 w 78"/>
                  <a:gd name="T51" fmla="*/ 10 h 68"/>
                  <a:gd name="T52" fmla="*/ 65 w 78"/>
                  <a:gd name="T53" fmla="*/ 19 h 68"/>
                  <a:gd name="T54" fmla="*/ 57 w 78"/>
                  <a:gd name="T55" fmla="*/ 35 h 68"/>
                  <a:gd name="T56" fmla="*/ 54 w 78"/>
                  <a:gd name="T57" fmla="*/ 41 h 68"/>
                  <a:gd name="T58" fmla="*/ 53 w 78"/>
                  <a:gd name="T59" fmla="*/ 43 h 68"/>
                  <a:gd name="T60" fmla="*/ 53 w 78"/>
                  <a:gd name="T61" fmla="*/ 44 h 68"/>
                  <a:gd name="T62" fmla="*/ 57 w 78"/>
                  <a:gd name="T63" fmla="*/ 46 h 68"/>
                  <a:gd name="T64" fmla="*/ 56 w 78"/>
                  <a:gd name="T65" fmla="*/ 41 h 68"/>
                  <a:gd name="T66" fmla="*/ 8 w 78"/>
                  <a:gd name="T67" fmla="*/ 52 h 68"/>
                  <a:gd name="T68" fmla="*/ 5 w 78"/>
                  <a:gd name="T69" fmla="*/ 54 h 68"/>
                  <a:gd name="T70" fmla="*/ 2 w 78"/>
                  <a:gd name="T71" fmla="*/ 58 h 68"/>
                  <a:gd name="T72" fmla="*/ 6 w 78"/>
                  <a:gd name="T73" fmla="*/ 62 h 68"/>
                  <a:gd name="T74" fmla="*/ 11 w 78"/>
                  <a:gd name="T75" fmla="*/ 63 h 68"/>
                  <a:gd name="T76" fmla="*/ 6 w 78"/>
                  <a:gd name="T77" fmla="*/ 62 h 68"/>
                  <a:gd name="T78" fmla="*/ 10 w 78"/>
                  <a:gd name="T79" fmla="*/ 65 h 68"/>
                  <a:gd name="T80" fmla="*/ 12 w 78"/>
                  <a:gd name="T81" fmla="*/ 63 h 68"/>
                  <a:gd name="T82" fmla="*/ 59 w 78"/>
                  <a:gd name="T83" fmla="*/ 52 h 68"/>
                  <a:gd name="T84" fmla="*/ 62 w 78"/>
                  <a:gd name="T85" fmla="*/ 49 h 68"/>
                  <a:gd name="T86" fmla="*/ 70 w 78"/>
                  <a:gd name="T87" fmla="*/ 35 h 68"/>
                  <a:gd name="T88" fmla="*/ 75 w 78"/>
                  <a:gd name="T89" fmla="*/ 22 h 68"/>
                  <a:gd name="T90" fmla="*/ 78 w 78"/>
                  <a:gd name="T91" fmla="*/ 10 h 68"/>
                  <a:gd name="T92" fmla="*/ 76 w 78"/>
                  <a:gd name="T93" fmla="*/ 4 h 68"/>
                  <a:gd name="T94" fmla="*/ 72 w 78"/>
                  <a:gd name="T95" fmla="*/ 1 h 68"/>
                  <a:gd name="T96" fmla="*/ 68 w 78"/>
                  <a:gd name="T97" fmla="*/ 0 h 68"/>
                  <a:gd name="T98" fmla="*/ 64 w 78"/>
                  <a:gd name="T99" fmla="*/ 1 h 68"/>
                  <a:gd name="T100" fmla="*/ 42 w 78"/>
                  <a:gd name="T101" fmla="*/ 6 h 68"/>
                  <a:gd name="T102" fmla="*/ 35 w 78"/>
                  <a:gd name="T103" fmla="*/ 8 h 68"/>
                  <a:gd name="T104" fmla="*/ 33 w 78"/>
                  <a:gd name="T105" fmla="*/ 8 h 68"/>
                  <a:gd name="T106" fmla="*/ 33 w 78"/>
                  <a:gd name="T107" fmla="*/ 8 h 68"/>
                  <a:gd name="T108" fmla="*/ 33 w 78"/>
                  <a:gd name="T109" fmla="*/ 8 h 68"/>
                  <a:gd name="T110" fmla="*/ 27 w 78"/>
                  <a:gd name="T111" fmla="*/ 10 h 68"/>
                  <a:gd name="T112" fmla="*/ 19 w 78"/>
                  <a:gd name="T113" fmla="*/ 19 h 68"/>
                  <a:gd name="T114" fmla="*/ 8 w 78"/>
                  <a:gd name="T115" fmla="*/ 38 h 68"/>
                  <a:gd name="T116" fmla="*/ 0 w 78"/>
                  <a:gd name="T117" fmla="*/ 60 h 68"/>
                  <a:gd name="T118" fmla="*/ 3 w 78"/>
                  <a:gd name="T119" fmla="*/ 67 h 68"/>
                  <a:gd name="T120" fmla="*/ 10 w 78"/>
                  <a:gd name="T121" fmla="*/ 65 h 68"/>
                  <a:gd name="T122" fmla="*/ 6 w 78"/>
                  <a:gd name="T123" fmla="*/ 6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" h="68">
                    <a:moveTo>
                      <a:pt x="6" y="62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52"/>
                      <a:pt x="18" y="41"/>
                      <a:pt x="23" y="32"/>
                    </a:cubicBezTo>
                    <a:cubicBezTo>
                      <a:pt x="26" y="28"/>
                      <a:pt x="28" y="25"/>
                      <a:pt x="30" y="22"/>
                    </a:cubicBezTo>
                    <a:cubicBezTo>
                      <a:pt x="31" y="21"/>
                      <a:pt x="32" y="20"/>
                      <a:pt x="33" y="20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49" y="16"/>
                      <a:pt x="67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2"/>
                      <a:pt x="66" y="15"/>
                      <a:pt x="65" y="19"/>
                    </a:cubicBezTo>
                    <a:cubicBezTo>
                      <a:pt x="63" y="24"/>
                      <a:pt x="60" y="30"/>
                      <a:pt x="57" y="35"/>
                    </a:cubicBezTo>
                    <a:cubicBezTo>
                      <a:pt x="56" y="38"/>
                      <a:pt x="55" y="40"/>
                      <a:pt x="54" y="41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7" y="53"/>
                      <a:pt x="6" y="53"/>
                      <a:pt x="5" y="5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0" y="51"/>
                      <a:pt x="61" y="51"/>
                      <a:pt x="62" y="49"/>
                    </a:cubicBezTo>
                    <a:cubicBezTo>
                      <a:pt x="62" y="49"/>
                      <a:pt x="66" y="43"/>
                      <a:pt x="70" y="35"/>
                    </a:cubicBezTo>
                    <a:cubicBezTo>
                      <a:pt x="72" y="31"/>
                      <a:pt x="74" y="27"/>
                      <a:pt x="75" y="22"/>
                    </a:cubicBezTo>
                    <a:cubicBezTo>
                      <a:pt x="77" y="18"/>
                      <a:pt x="78" y="14"/>
                      <a:pt x="78" y="10"/>
                    </a:cubicBezTo>
                    <a:cubicBezTo>
                      <a:pt x="78" y="8"/>
                      <a:pt x="77" y="6"/>
                      <a:pt x="76" y="4"/>
                    </a:cubicBezTo>
                    <a:cubicBezTo>
                      <a:pt x="75" y="2"/>
                      <a:pt x="74" y="1"/>
                      <a:pt x="72" y="1"/>
                    </a:cubicBezTo>
                    <a:cubicBezTo>
                      <a:pt x="71" y="0"/>
                      <a:pt x="70" y="0"/>
                      <a:pt x="68" y="0"/>
                    </a:cubicBezTo>
                    <a:cubicBezTo>
                      <a:pt x="67" y="0"/>
                      <a:pt x="66" y="0"/>
                      <a:pt x="64" y="1"/>
                    </a:cubicBezTo>
                    <a:cubicBezTo>
                      <a:pt x="55" y="3"/>
                      <a:pt x="47" y="5"/>
                      <a:pt x="42" y="6"/>
                    </a:cubicBezTo>
                    <a:cubicBezTo>
                      <a:pt x="39" y="7"/>
                      <a:pt x="37" y="7"/>
                      <a:pt x="35" y="8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1" y="8"/>
                      <a:pt x="29" y="9"/>
                      <a:pt x="27" y="10"/>
                    </a:cubicBezTo>
                    <a:cubicBezTo>
                      <a:pt x="24" y="13"/>
                      <a:pt x="21" y="15"/>
                      <a:pt x="19" y="19"/>
                    </a:cubicBezTo>
                    <a:cubicBezTo>
                      <a:pt x="15" y="24"/>
                      <a:pt x="12" y="30"/>
                      <a:pt x="8" y="38"/>
                    </a:cubicBezTo>
                    <a:cubicBezTo>
                      <a:pt x="5" y="45"/>
                      <a:pt x="2" y="53"/>
                      <a:pt x="0" y="60"/>
                    </a:cubicBezTo>
                    <a:cubicBezTo>
                      <a:pt x="0" y="63"/>
                      <a:pt x="1" y="66"/>
                      <a:pt x="3" y="67"/>
                    </a:cubicBezTo>
                    <a:cubicBezTo>
                      <a:pt x="6" y="68"/>
                      <a:pt x="8" y="67"/>
                      <a:pt x="10" y="65"/>
                    </a:cubicBezTo>
                    <a:cubicBezTo>
                      <a:pt x="6" y="62"/>
                      <a:pt x="6" y="62"/>
                      <a:pt x="6" y="62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íṥḷïḍe">
                <a:extLst>
                  <a:ext uri="{FF2B5EF4-FFF2-40B4-BE49-F238E27FC236}">
                    <a16:creationId xmlns:a16="http://schemas.microsoft.com/office/drawing/2014/main" id="{9DECE327-0A8F-4CF4-A440-50EB471FFAE1}"/>
                  </a:ext>
                </a:extLst>
              </p:cNvPr>
              <p:cNvSpPr/>
              <p:nvPr/>
            </p:nvSpPr>
            <p:spPr bwMode="auto">
              <a:xfrm>
                <a:off x="9270733" y="4906266"/>
                <a:ext cx="88332" cy="44579"/>
              </a:xfrm>
              <a:custGeom>
                <a:avLst/>
                <a:gdLst>
                  <a:gd name="T0" fmla="*/ 103 w 103"/>
                  <a:gd name="T1" fmla="*/ 44 h 52"/>
                  <a:gd name="T2" fmla="*/ 71 w 103"/>
                  <a:gd name="T3" fmla="*/ 0 h 52"/>
                  <a:gd name="T4" fmla="*/ 32 w 103"/>
                  <a:gd name="T5" fmla="*/ 9 h 52"/>
                  <a:gd name="T6" fmla="*/ 0 w 103"/>
                  <a:gd name="T7" fmla="*/ 52 h 52"/>
                  <a:gd name="T8" fmla="*/ 103 w 103"/>
                  <a:gd name="T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2">
                    <a:moveTo>
                      <a:pt x="103" y="44"/>
                    </a:moveTo>
                    <a:cubicBezTo>
                      <a:pt x="102" y="4"/>
                      <a:pt x="71" y="0"/>
                      <a:pt x="71" y="0"/>
                    </a:cubicBezTo>
                    <a:cubicBezTo>
                      <a:pt x="71" y="0"/>
                      <a:pt x="55" y="0"/>
                      <a:pt x="32" y="9"/>
                    </a:cubicBezTo>
                    <a:cubicBezTo>
                      <a:pt x="10" y="19"/>
                      <a:pt x="0" y="52"/>
                      <a:pt x="0" y="52"/>
                    </a:cubicBezTo>
                    <a:cubicBezTo>
                      <a:pt x="103" y="44"/>
                      <a:pt x="103" y="44"/>
                      <a:pt x="103" y="44"/>
                    </a:cubicBezTo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ï$ľïḋé">
                <a:extLst>
                  <a:ext uri="{FF2B5EF4-FFF2-40B4-BE49-F238E27FC236}">
                    <a16:creationId xmlns:a16="http://schemas.microsoft.com/office/drawing/2014/main" id="{66DA1371-FC16-40EE-9BEF-BCC83FDD6DD8}"/>
                  </a:ext>
                </a:extLst>
              </p:cNvPr>
              <p:cNvSpPr/>
              <p:nvPr/>
            </p:nvSpPr>
            <p:spPr bwMode="auto">
              <a:xfrm>
                <a:off x="9266605" y="4900901"/>
                <a:ext cx="97826" cy="54073"/>
              </a:xfrm>
              <a:custGeom>
                <a:avLst/>
                <a:gdLst>
                  <a:gd name="T0" fmla="*/ 108 w 114"/>
                  <a:gd name="T1" fmla="*/ 50 h 63"/>
                  <a:gd name="T2" fmla="*/ 114 w 114"/>
                  <a:gd name="T3" fmla="*/ 50 h 63"/>
                  <a:gd name="T4" fmla="*/ 107 w 114"/>
                  <a:gd name="T5" fmla="*/ 24 h 63"/>
                  <a:gd name="T6" fmla="*/ 88 w 114"/>
                  <a:gd name="T7" fmla="*/ 4 h 63"/>
                  <a:gd name="T8" fmla="*/ 77 w 114"/>
                  <a:gd name="T9" fmla="*/ 0 h 63"/>
                  <a:gd name="T10" fmla="*/ 76 w 114"/>
                  <a:gd name="T11" fmla="*/ 0 h 63"/>
                  <a:gd name="T12" fmla="*/ 35 w 114"/>
                  <a:gd name="T13" fmla="*/ 10 h 63"/>
                  <a:gd name="T14" fmla="*/ 19 w 114"/>
                  <a:gd name="T15" fmla="*/ 22 h 63"/>
                  <a:gd name="T16" fmla="*/ 4 w 114"/>
                  <a:gd name="T17" fmla="*/ 45 h 63"/>
                  <a:gd name="T18" fmla="*/ 0 w 114"/>
                  <a:gd name="T19" fmla="*/ 56 h 63"/>
                  <a:gd name="T20" fmla="*/ 1 w 114"/>
                  <a:gd name="T21" fmla="*/ 61 h 63"/>
                  <a:gd name="T22" fmla="*/ 6 w 114"/>
                  <a:gd name="T23" fmla="*/ 63 h 63"/>
                  <a:gd name="T24" fmla="*/ 109 w 114"/>
                  <a:gd name="T25" fmla="*/ 56 h 63"/>
                  <a:gd name="T26" fmla="*/ 114 w 114"/>
                  <a:gd name="T27" fmla="*/ 50 h 63"/>
                  <a:gd name="T28" fmla="*/ 108 w 114"/>
                  <a:gd name="T29" fmla="*/ 50 h 63"/>
                  <a:gd name="T30" fmla="*/ 108 w 114"/>
                  <a:gd name="T31" fmla="*/ 45 h 63"/>
                  <a:gd name="T32" fmla="*/ 5 w 114"/>
                  <a:gd name="T33" fmla="*/ 52 h 63"/>
                  <a:gd name="T34" fmla="*/ 5 w 114"/>
                  <a:gd name="T35" fmla="*/ 58 h 63"/>
                  <a:gd name="T36" fmla="*/ 11 w 114"/>
                  <a:gd name="T37" fmla="*/ 59 h 63"/>
                  <a:gd name="T38" fmla="*/ 11 w 114"/>
                  <a:gd name="T39" fmla="*/ 59 h 63"/>
                  <a:gd name="T40" fmla="*/ 18 w 114"/>
                  <a:gd name="T41" fmla="*/ 42 h 63"/>
                  <a:gd name="T42" fmla="*/ 27 w 114"/>
                  <a:gd name="T43" fmla="*/ 29 h 63"/>
                  <a:gd name="T44" fmla="*/ 39 w 114"/>
                  <a:gd name="T45" fmla="*/ 20 h 63"/>
                  <a:gd name="T46" fmla="*/ 66 w 114"/>
                  <a:gd name="T47" fmla="*/ 12 h 63"/>
                  <a:gd name="T48" fmla="*/ 74 w 114"/>
                  <a:gd name="T49" fmla="*/ 11 h 63"/>
                  <a:gd name="T50" fmla="*/ 76 w 114"/>
                  <a:gd name="T51" fmla="*/ 11 h 63"/>
                  <a:gd name="T52" fmla="*/ 76 w 114"/>
                  <a:gd name="T53" fmla="*/ 11 h 63"/>
                  <a:gd name="T54" fmla="*/ 76 w 114"/>
                  <a:gd name="T55" fmla="*/ 11 h 63"/>
                  <a:gd name="T56" fmla="*/ 76 w 114"/>
                  <a:gd name="T57" fmla="*/ 11 h 63"/>
                  <a:gd name="T58" fmla="*/ 76 w 114"/>
                  <a:gd name="T59" fmla="*/ 11 h 63"/>
                  <a:gd name="T60" fmla="*/ 76 w 114"/>
                  <a:gd name="T61" fmla="*/ 11 h 63"/>
                  <a:gd name="T62" fmla="*/ 76 w 114"/>
                  <a:gd name="T63" fmla="*/ 11 h 63"/>
                  <a:gd name="T64" fmla="*/ 76 w 114"/>
                  <a:gd name="T65" fmla="*/ 11 h 63"/>
                  <a:gd name="T66" fmla="*/ 76 w 114"/>
                  <a:gd name="T67" fmla="*/ 6 h 63"/>
                  <a:gd name="T68" fmla="*/ 75 w 114"/>
                  <a:gd name="T69" fmla="*/ 11 h 63"/>
                  <a:gd name="T70" fmla="*/ 76 w 114"/>
                  <a:gd name="T71" fmla="*/ 8 h 63"/>
                  <a:gd name="T72" fmla="*/ 75 w 114"/>
                  <a:gd name="T73" fmla="*/ 11 h 63"/>
                  <a:gd name="T74" fmla="*/ 75 w 114"/>
                  <a:gd name="T75" fmla="*/ 11 h 63"/>
                  <a:gd name="T76" fmla="*/ 76 w 114"/>
                  <a:gd name="T77" fmla="*/ 8 h 63"/>
                  <a:gd name="T78" fmla="*/ 75 w 114"/>
                  <a:gd name="T79" fmla="*/ 11 h 63"/>
                  <a:gd name="T80" fmla="*/ 75 w 114"/>
                  <a:gd name="T81" fmla="*/ 11 h 63"/>
                  <a:gd name="T82" fmla="*/ 90 w 114"/>
                  <a:gd name="T83" fmla="*/ 18 h 63"/>
                  <a:gd name="T84" fmla="*/ 98 w 114"/>
                  <a:gd name="T85" fmla="*/ 30 h 63"/>
                  <a:gd name="T86" fmla="*/ 103 w 114"/>
                  <a:gd name="T87" fmla="*/ 50 h 63"/>
                  <a:gd name="T88" fmla="*/ 108 w 114"/>
                  <a:gd name="T89" fmla="*/ 50 h 63"/>
                  <a:gd name="T90" fmla="*/ 108 w 114"/>
                  <a:gd name="T91" fmla="*/ 45 h 63"/>
                  <a:gd name="T92" fmla="*/ 108 w 114"/>
                  <a:gd name="T93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" h="63">
                    <a:moveTo>
                      <a:pt x="108" y="50"/>
                    </a:moveTo>
                    <a:cubicBezTo>
                      <a:pt x="114" y="50"/>
                      <a:pt x="114" y="50"/>
                      <a:pt x="114" y="50"/>
                    </a:cubicBezTo>
                    <a:cubicBezTo>
                      <a:pt x="113" y="39"/>
                      <a:pt x="111" y="31"/>
                      <a:pt x="107" y="24"/>
                    </a:cubicBezTo>
                    <a:cubicBezTo>
                      <a:pt x="102" y="14"/>
                      <a:pt x="95" y="8"/>
                      <a:pt x="88" y="4"/>
                    </a:cubicBezTo>
                    <a:cubicBezTo>
                      <a:pt x="82" y="1"/>
                      <a:pt x="77" y="0"/>
                      <a:pt x="77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5" y="0"/>
                      <a:pt x="58" y="0"/>
                      <a:pt x="35" y="10"/>
                    </a:cubicBezTo>
                    <a:cubicBezTo>
                      <a:pt x="28" y="13"/>
                      <a:pt x="23" y="18"/>
                      <a:pt x="19" y="22"/>
                    </a:cubicBezTo>
                    <a:cubicBezTo>
                      <a:pt x="12" y="30"/>
                      <a:pt x="7" y="38"/>
                      <a:pt x="4" y="45"/>
                    </a:cubicBezTo>
                    <a:cubicBezTo>
                      <a:pt x="1" y="51"/>
                      <a:pt x="0" y="56"/>
                      <a:pt x="0" y="56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2" y="63"/>
                      <a:pt x="4" y="63"/>
                      <a:pt x="6" y="63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2" y="55"/>
                      <a:pt x="114" y="53"/>
                      <a:pt x="114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8"/>
                      <a:pt x="13" y="51"/>
                      <a:pt x="18" y="42"/>
                    </a:cubicBezTo>
                    <a:cubicBezTo>
                      <a:pt x="20" y="38"/>
                      <a:pt x="23" y="33"/>
                      <a:pt x="27" y="29"/>
                    </a:cubicBezTo>
                    <a:cubicBezTo>
                      <a:pt x="31" y="26"/>
                      <a:pt x="35" y="22"/>
                      <a:pt x="39" y="20"/>
                    </a:cubicBezTo>
                    <a:cubicBezTo>
                      <a:pt x="50" y="16"/>
                      <a:pt x="59" y="14"/>
                      <a:pt x="66" y="12"/>
                    </a:cubicBezTo>
                    <a:cubicBezTo>
                      <a:pt x="69" y="12"/>
                      <a:pt x="72" y="11"/>
                      <a:pt x="74" y="11"/>
                    </a:cubicBezTo>
                    <a:cubicBezTo>
                      <a:pt x="74" y="11"/>
                      <a:pt x="75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7" y="11"/>
                      <a:pt x="83" y="13"/>
                      <a:pt x="90" y="18"/>
                    </a:cubicBezTo>
                    <a:cubicBezTo>
                      <a:pt x="93" y="21"/>
                      <a:pt x="96" y="25"/>
                      <a:pt x="98" y="30"/>
                    </a:cubicBezTo>
                    <a:cubicBezTo>
                      <a:pt x="101" y="35"/>
                      <a:pt x="103" y="42"/>
                      <a:pt x="103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50"/>
                      <a:pt x="108" y="50"/>
                      <a:pt x="108" y="5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ísľíďe">
                <a:extLst>
                  <a:ext uri="{FF2B5EF4-FFF2-40B4-BE49-F238E27FC236}">
                    <a16:creationId xmlns:a16="http://schemas.microsoft.com/office/drawing/2014/main" id="{9D0F7213-F65B-4F8A-B405-40CFBB598657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10319" cy="10319"/>
              </a:xfrm>
              <a:prstGeom prst="ellipse">
                <a:avLst/>
              </a:pr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ïšḷïḍe">
                <a:extLst>
                  <a:ext uri="{FF2B5EF4-FFF2-40B4-BE49-F238E27FC236}">
                    <a16:creationId xmlns:a16="http://schemas.microsoft.com/office/drawing/2014/main" id="{D92CBB10-B423-474B-8CEE-8E2306E22530}"/>
                  </a:ext>
                </a:extLst>
              </p:cNvPr>
              <p:cNvSpPr/>
              <p:nvPr/>
            </p:nvSpPr>
            <p:spPr bwMode="auto">
              <a:xfrm>
                <a:off x="9262067" y="4794819"/>
                <a:ext cx="16511" cy="13622"/>
              </a:xfrm>
              <a:custGeom>
                <a:avLst/>
                <a:gdLst>
                  <a:gd name="T0" fmla="*/ 7 w 19"/>
                  <a:gd name="T1" fmla="*/ 2 h 16"/>
                  <a:gd name="T2" fmla="*/ 17 w 19"/>
                  <a:gd name="T3" fmla="*/ 9 h 16"/>
                  <a:gd name="T4" fmla="*/ 18 w 19"/>
                  <a:gd name="T5" fmla="*/ 14 h 16"/>
                  <a:gd name="T6" fmla="*/ 14 w 19"/>
                  <a:gd name="T7" fmla="*/ 15 h 16"/>
                  <a:gd name="T8" fmla="*/ 3 w 19"/>
                  <a:gd name="T9" fmla="*/ 8 h 16"/>
                  <a:gd name="T10" fmla="*/ 7 w 19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7" y="2"/>
                    </a:moveTo>
                    <a:cubicBezTo>
                      <a:pt x="10" y="4"/>
                      <a:pt x="14" y="7"/>
                      <a:pt x="17" y="9"/>
                    </a:cubicBezTo>
                    <a:cubicBezTo>
                      <a:pt x="19" y="10"/>
                      <a:pt x="19" y="12"/>
                      <a:pt x="18" y="14"/>
                    </a:cubicBezTo>
                    <a:cubicBezTo>
                      <a:pt x="18" y="15"/>
                      <a:pt x="15" y="16"/>
                      <a:pt x="14" y="15"/>
                    </a:cubicBezTo>
                    <a:cubicBezTo>
                      <a:pt x="11" y="12"/>
                      <a:pt x="7" y="10"/>
                      <a:pt x="3" y="8"/>
                    </a:cubicBezTo>
                    <a:cubicBezTo>
                      <a:pt x="0" y="5"/>
                      <a:pt x="3" y="0"/>
                      <a:pt x="7" y="2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î$1iḍê">
                <a:extLst>
                  <a:ext uri="{FF2B5EF4-FFF2-40B4-BE49-F238E27FC236}">
                    <a16:creationId xmlns:a16="http://schemas.microsoft.com/office/drawing/2014/main" id="{EB15EA15-832A-4F77-8B7E-C058CA936E7A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71409" cy="141992"/>
              </a:xfrm>
              <a:custGeom>
                <a:avLst/>
                <a:gdLst>
                  <a:gd name="T0" fmla="*/ 42 w 83"/>
                  <a:gd name="T1" fmla="*/ 0 h 166"/>
                  <a:gd name="T2" fmla="*/ 20 w 83"/>
                  <a:gd name="T3" fmla="*/ 40 h 166"/>
                  <a:gd name="T4" fmla="*/ 0 w 83"/>
                  <a:gd name="T5" fmla="*/ 58 h 166"/>
                  <a:gd name="T6" fmla="*/ 0 w 83"/>
                  <a:gd name="T7" fmla="*/ 59 h 166"/>
                  <a:gd name="T8" fmla="*/ 13 w 83"/>
                  <a:gd name="T9" fmla="*/ 71 h 166"/>
                  <a:gd name="T10" fmla="*/ 13 w 83"/>
                  <a:gd name="T11" fmla="*/ 71 h 166"/>
                  <a:gd name="T12" fmla="*/ 13 w 83"/>
                  <a:gd name="T13" fmla="*/ 71 h 166"/>
                  <a:gd name="T14" fmla="*/ 10 w 83"/>
                  <a:gd name="T15" fmla="*/ 98 h 166"/>
                  <a:gd name="T16" fmla="*/ 18 w 83"/>
                  <a:gd name="T17" fmla="*/ 133 h 166"/>
                  <a:gd name="T18" fmla="*/ 19 w 83"/>
                  <a:gd name="T19" fmla="*/ 134 h 166"/>
                  <a:gd name="T20" fmla="*/ 36 w 83"/>
                  <a:gd name="T21" fmla="*/ 144 h 166"/>
                  <a:gd name="T22" fmla="*/ 46 w 83"/>
                  <a:gd name="T23" fmla="*/ 145 h 166"/>
                  <a:gd name="T24" fmla="*/ 55 w 83"/>
                  <a:gd name="T25" fmla="*/ 144 h 166"/>
                  <a:gd name="T26" fmla="*/ 55 w 83"/>
                  <a:gd name="T27" fmla="*/ 144 h 166"/>
                  <a:gd name="T28" fmla="*/ 55 w 83"/>
                  <a:gd name="T29" fmla="*/ 144 h 166"/>
                  <a:gd name="T30" fmla="*/ 52 w 83"/>
                  <a:gd name="T31" fmla="*/ 166 h 166"/>
                  <a:gd name="T32" fmla="*/ 52 w 83"/>
                  <a:gd name="T33" fmla="*/ 166 h 166"/>
                  <a:gd name="T34" fmla="*/ 59 w 83"/>
                  <a:gd name="T35" fmla="*/ 164 h 166"/>
                  <a:gd name="T36" fmla="*/ 78 w 83"/>
                  <a:gd name="T37" fmla="*/ 159 h 166"/>
                  <a:gd name="T38" fmla="*/ 83 w 83"/>
                  <a:gd name="T39" fmla="*/ 158 h 166"/>
                  <a:gd name="T40" fmla="*/ 82 w 83"/>
                  <a:gd name="T41" fmla="*/ 135 h 166"/>
                  <a:gd name="T42" fmla="*/ 71 w 83"/>
                  <a:gd name="T43" fmla="*/ 136 h 166"/>
                  <a:gd name="T44" fmla="*/ 34 w 83"/>
                  <a:gd name="T45" fmla="*/ 101 h 166"/>
                  <a:gd name="T46" fmla="*/ 39 w 83"/>
                  <a:gd name="T47" fmla="*/ 54 h 166"/>
                  <a:gd name="T48" fmla="*/ 35 w 83"/>
                  <a:gd name="T49" fmla="*/ 48 h 166"/>
                  <a:gd name="T50" fmla="*/ 41 w 83"/>
                  <a:gd name="T51" fmla="*/ 42 h 166"/>
                  <a:gd name="T52" fmla="*/ 44 w 83"/>
                  <a:gd name="T53" fmla="*/ 42 h 166"/>
                  <a:gd name="T54" fmla="*/ 46 w 83"/>
                  <a:gd name="T55" fmla="*/ 38 h 166"/>
                  <a:gd name="T56" fmla="*/ 39 w 83"/>
                  <a:gd name="T57" fmla="*/ 34 h 166"/>
                  <a:gd name="T58" fmla="*/ 41 w 83"/>
                  <a:gd name="T59" fmla="*/ 27 h 166"/>
                  <a:gd name="T60" fmla="*/ 43 w 83"/>
                  <a:gd name="T61" fmla="*/ 28 h 166"/>
                  <a:gd name="T62" fmla="*/ 49 w 83"/>
                  <a:gd name="T63" fmla="*/ 32 h 166"/>
                  <a:gd name="T64" fmla="*/ 62 w 83"/>
                  <a:gd name="T65" fmla="*/ 10 h 166"/>
                  <a:gd name="T66" fmla="*/ 42 w 83"/>
                  <a:gd name="T67" fmla="*/ 0 h 166"/>
                  <a:gd name="T68" fmla="*/ 42 w 83"/>
                  <a:gd name="T69" fmla="*/ 0 h 166"/>
                  <a:gd name="T70" fmla="*/ 42 w 83"/>
                  <a:gd name="T71" fmla="*/ 0 h 166"/>
                  <a:gd name="T72" fmla="*/ 42 w 83"/>
                  <a:gd name="T7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166"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66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110"/>
                      <a:pt x="12" y="124"/>
                      <a:pt x="18" y="133"/>
                    </a:cubicBezTo>
                    <a:cubicBezTo>
                      <a:pt x="19" y="133"/>
                      <a:pt x="19" y="134"/>
                      <a:pt x="19" y="134"/>
                    </a:cubicBezTo>
                    <a:cubicBezTo>
                      <a:pt x="23" y="140"/>
                      <a:pt x="30" y="142"/>
                      <a:pt x="36" y="144"/>
                    </a:cubicBezTo>
                    <a:cubicBezTo>
                      <a:pt x="39" y="145"/>
                      <a:pt x="43" y="145"/>
                      <a:pt x="46" y="145"/>
                    </a:cubicBezTo>
                    <a:cubicBezTo>
                      <a:pt x="51" y="145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4" y="165"/>
                      <a:pt x="56" y="165"/>
                      <a:pt x="59" y="164"/>
                    </a:cubicBezTo>
                    <a:cubicBezTo>
                      <a:pt x="64" y="163"/>
                      <a:pt x="70" y="161"/>
                      <a:pt x="78" y="159"/>
                    </a:cubicBezTo>
                    <a:cubicBezTo>
                      <a:pt x="80" y="159"/>
                      <a:pt x="82" y="158"/>
                      <a:pt x="83" y="158"/>
                    </a:cubicBezTo>
                    <a:cubicBezTo>
                      <a:pt x="82" y="135"/>
                      <a:pt x="82" y="135"/>
                      <a:pt x="82" y="135"/>
                    </a:cubicBezTo>
                    <a:cubicBezTo>
                      <a:pt x="82" y="135"/>
                      <a:pt x="77" y="136"/>
                      <a:pt x="71" y="136"/>
                    </a:cubicBezTo>
                    <a:cubicBezTo>
                      <a:pt x="56" y="136"/>
                      <a:pt x="33" y="132"/>
                      <a:pt x="34" y="101"/>
                    </a:cubicBezTo>
                    <a:cubicBezTo>
                      <a:pt x="34" y="80"/>
                      <a:pt x="35" y="66"/>
                      <a:pt x="39" y="54"/>
                    </a:cubicBezTo>
                    <a:cubicBezTo>
                      <a:pt x="37" y="53"/>
                      <a:pt x="35" y="51"/>
                      <a:pt x="35" y="48"/>
                    </a:cubicBezTo>
                    <a:cubicBezTo>
                      <a:pt x="35" y="44"/>
                      <a:pt x="38" y="42"/>
                      <a:pt x="41" y="42"/>
                    </a:cubicBezTo>
                    <a:cubicBezTo>
                      <a:pt x="42" y="42"/>
                      <a:pt x="43" y="42"/>
                      <a:pt x="44" y="42"/>
                    </a:cubicBezTo>
                    <a:cubicBezTo>
                      <a:pt x="44" y="41"/>
                      <a:pt x="45" y="39"/>
                      <a:pt x="46" y="38"/>
                    </a:cubicBezTo>
                    <a:cubicBezTo>
                      <a:pt x="44" y="36"/>
                      <a:pt x="42" y="35"/>
                      <a:pt x="39" y="34"/>
                    </a:cubicBezTo>
                    <a:cubicBezTo>
                      <a:pt x="36" y="32"/>
                      <a:pt x="38" y="27"/>
                      <a:pt x="41" y="27"/>
                    </a:cubicBezTo>
                    <a:cubicBezTo>
                      <a:pt x="42" y="27"/>
                      <a:pt x="42" y="28"/>
                      <a:pt x="43" y="28"/>
                    </a:cubicBezTo>
                    <a:cubicBezTo>
                      <a:pt x="45" y="29"/>
                      <a:pt x="47" y="31"/>
                      <a:pt x="49" y="32"/>
                    </a:cubicBezTo>
                    <a:cubicBezTo>
                      <a:pt x="52" y="25"/>
                      <a:pt x="57" y="18"/>
                      <a:pt x="62" y="10"/>
                    </a:cubicBezTo>
                    <a:cubicBezTo>
                      <a:pt x="52" y="3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D4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îṡľïḋê">
                <a:extLst>
                  <a:ext uri="{FF2B5EF4-FFF2-40B4-BE49-F238E27FC236}">
                    <a16:creationId xmlns:a16="http://schemas.microsoft.com/office/drawing/2014/main" id="{A882E27E-0856-4ECA-B7CD-6690A899C3D2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47468" cy="141992"/>
              </a:xfrm>
              <a:custGeom>
                <a:avLst/>
                <a:gdLst>
                  <a:gd name="T0" fmla="*/ 55 w 55"/>
                  <a:gd name="T1" fmla="*/ 144 h 166"/>
                  <a:gd name="T2" fmla="*/ 55 w 55"/>
                  <a:gd name="T3" fmla="*/ 144 h 166"/>
                  <a:gd name="T4" fmla="*/ 52 w 55"/>
                  <a:gd name="T5" fmla="*/ 166 h 166"/>
                  <a:gd name="T6" fmla="*/ 52 w 55"/>
                  <a:gd name="T7" fmla="*/ 166 h 166"/>
                  <a:gd name="T8" fmla="*/ 55 w 55"/>
                  <a:gd name="T9" fmla="*/ 144 h 166"/>
                  <a:gd name="T10" fmla="*/ 19 w 55"/>
                  <a:gd name="T11" fmla="*/ 134 h 166"/>
                  <a:gd name="T12" fmla="*/ 36 w 55"/>
                  <a:gd name="T13" fmla="*/ 144 h 166"/>
                  <a:gd name="T14" fmla="*/ 19 w 55"/>
                  <a:gd name="T15" fmla="*/ 134 h 166"/>
                  <a:gd name="T16" fmla="*/ 13 w 55"/>
                  <a:gd name="T17" fmla="*/ 71 h 166"/>
                  <a:gd name="T18" fmla="*/ 10 w 55"/>
                  <a:gd name="T19" fmla="*/ 98 h 166"/>
                  <a:gd name="T20" fmla="*/ 13 w 55"/>
                  <a:gd name="T21" fmla="*/ 71 h 166"/>
                  <a:gd name="T22" fmla="*/ 13 w 55"/>
                  <a:gd name="T23" fmla="*/ 71 h 166"/>
                  <a:gd name="T24" fmla="*/ 42 w 55"/>
                  <a:gd name="T25" fmla="*/ 0 h 166"/>
                  <a:gd name="T26" fmla="*/ 42 w 55"/>
                  <a:gd name="T27" fmla="*/ 0 h 166"/>
                  <a:gd name="T28" fmla="*/ 42 w 55"/>
                  <a:gd name="T29" fmla="*/ 0 h 166"/>
                  <a:gd name="T30" fmla="*/ 42 w 55"/>
                  <a:gd name="T31" fmla="*/ 0 h 166"/>
                  <a:gd name="T32" fmla="*/ 20 w 55"/>
                  <a:gd name="T33" fmla="*/ 40 h 166"/>
                  <a:gd name="T34" fmla="*/ 0 w 55"/>
                  <a:gd name="T35" fmla="*/ 58 h 166"/>
                  <a:gd name="T36" fmla="*/ 20 w 55"/>
                  <a:gd name="T37" fmla="*/ 40 h 166"/>
                  <a:gd name="T38" fmla="*/ 42 w 55"/>
                  <a:gd name="T39" fmla="*/ 0 h 166"/>
                  <a:gd name="T40" fmla="*/ 42 w 55"/>
                  <a:gd name="T41" fmla="*/ 0 h 166"/>
                  <a:gd name="T42" fmla="*/ 42 w 55"/>
                  <a:gd name="T4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166">
                    <a:moveTo>
                      <a:pt x="55" y="144"/>
                    </a:move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5" y="144"/>
                      <a:pt x="55" y="144"/>
                      <a:pt x="55" y="144"/>
                    </a:cubicBezTo>
                    <a:moveTo>
                      <a:pt x="19" y="134"/>
                    </a:moveTo>
                    <a:cubicBezTo>
                      <a:pt x="23" y="140"/>
                      <a:pt x="30" y="142"/>
                      <a:pt x="36" y="144"/>
                    </a:cubicBezTo>
                    <a:cubicBezTo>
                      <a:pt x="30" y="142"/>
                      <a:pt x="23" y="140"/>
                      <a:pt x="19" y="134"/>
                    </a:cubicBezTo>
                    <a:moveTo>
                      <a:pt x="13" y="71"/>
                    </a:move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88"/>
                      <a:pt x="11" y="79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49"/>
                      <a:pt x="17" y="46"/>
                      <a:pt x="20" y="40"/>
                    </a:cubicBezTo>
                    <a:cubicBezTo>
                      <a:pt x="23" y="33"/>
                      <a:pt x="29" y="1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îślïḓe">
                <a:extLst>
                  <a:ext uri="{FF2B5EF4-FFF2-40B4-BE49-F238E27FC236}">
                    <a16:creationId xmlns:a16="http://schemas.microsoft.com/office/drawing/2014/main" id="{46923808-8022-4863-9383-D21464541E32}"/>
                  </a:ext>
                </a:extLst>
              </p:cNvPr>
              <p:cNvSpPr/>
              <p:nvPr/>
            </p:nvSpPr>
            <p:spPr bwMode="auto">
              <a:xfrm>
                <a:off x="9274863" y="4908742"/>
                <a:ext cx="23528" cy="6604"/>
              </a:xfrm>
              <a:custGeom>
                <a:avLst/>
                <a:gdLst>
                  <a:gd name="T0" fmla="*/ 27 w 27"/>
                  <a:gd name="T1" fmla="*/ 0 h 8"/>
                  <a:gd name="T2" fmla="*/ 8 w 27"/>
                  <a:gd name="T3" fmla="*/ 5 h 8"/>
                  <a:gd name="T4" fmla="*/ 1 w 27"/>
                  <a:gd name="T5" fmla="*/ 7 h 8"/>
                  <a:gd name="T6" fmla="*/ 1 w 27"/>
                  <a:gd name="T7" fmla="*/ 7 h 8"/>
                  <a:gd name="T8" fmla="*/ 1 w 27"/>
                  <a:gd name="T9" fmla="*/ 7 h 8"/>
                  <a:gd name="T10" fmla="*/ 0 w 27"/>
                  <a:gd name="T11" fmla="*/ 8 h 8"/>
                  <a:gd name="T12" fmla="*/ 20 w 27"/>
                  <a:gd name="T13" fmla="*/ 4 h 8"/>
                  <a:gd name="T14" fmla="*/ 25 w 27"/>
                  <a:gd name="T15" fmla="*/ 1 h 8"/>
                  <a:gd name="T16" fmla="*/ 27 w 2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8">
                    <a:moveTo>
                      <a:pt x="27" y="0"/>
                    </a:moveTo>
                    <a:cubicBezTo>
                      <a:pt x="19" y="2"/>
                      <a:pt x="13" y="4"/>
                      <a:pt x="8" y="5"/>
                    </a:cubicBezTo>
                    <a:cubicBezTo>
                      <a:pt x="5" y="6"/>
                      <a:pt x="3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6"/>
                      <a:pt x="15" y="5"/>
                      <a:pt x="20" y="4"/>
                    </a:cubicBezTo>
                    <a:cubicBezTo>
                      <a:pt x="22" y="3"/>
                      <a:pt x="23" y="2"/>
                      <a:pt x="25" y="1"/>
                    </a:cubicBezTo>
                    <a:cubicBezTo>
                      <a:pt x="26" y="1"/>
                      <a:pt x="27" y="1"/>
                      <a:pt x="27" y="0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iṣ1íḋè">
                <a:extLst>
                  <a:ext uri="{FF2B5EF4-FFF2-40B4-BE49-F238E27FC236}">
                    <a16:creationId xmlns:a16="http://schemas.microsoft.com/office/drawing/2014/main" id="{B4276243-FC81-4C12-AFE4-DE63F90E9532}"/>
                  </a:ext>
                </a:extLst>
              </p:cNvPr>
              <p:cNvSpPr/>
              <p:nvPr/>
            </p:nvSpPr>
            <p:spPr bwMode="auto">
              <a:xfrm>
                <a:off x="9292200" y="4907917"/>
                <a:ext cx="10319" cy="4128"/>
              </a:xfrm>
              <a:custGeom>
                <a:avLst/>
                <a:gdLst>
                  <a:gd name="T0" fmla="*/ 12 w 12"/>
                  <a:gd name="T1" fmla="*/ 0 h 5"/>
                  <a:gd name="T2" fmla="*/ 7 w 12"/>
                  <a:gd name="T3" fmla="*/ 1 h 5"/>
                  <a:gd name="T4" fmla="*/ 5 w 12"/>
                  <a:gd name="T5" fmla="*/ 2 h 5"/>
                  <a:gd name="T6" fmla="*/ 0 w 12"/>
                  <a:gd name="T7" fmla="*/ 5 h 5"/>
                  <a:gd name="T8" fmla="*/ 12 w 12"/>
                  <a:gd name="T9" fmla="*/ 2 h 5"/>
                  <a:gd name="T10" fmla="*/ 12 w 12"/>
                  <a:gd name="T11" fmla="*/ 2 h 5"/>
                  <a:gd name="T12" fmla="*/ 12 w 1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11" y="0"/>
                      <a:pt x="9" y="1"/>
                      <a:pt x="7" y="1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7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ïṥľïďê">
                <a:extLst>
                  <a:ext uri="{FF2B5EF4-FFF2-40B4-BE49-F238E27FC236}">
                    <a16:creationId xmlns:a16="http://schemas.microsoft.com/office/drawing/2014/main" id="{8B51D65E-14C6-4EC9-A79D-A340CD10B244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7843" cy="10319"/>
              </a:xfrm>
              <a:custGeom>
                <a:avLst/>
                <a:gdLst>
                  <a:gd name="T0" fmla="*/ 6 w 9"/>
                  <a:gd name="T1" fmla="*/ 0 h 12"/>
                  <a:gd name="T2" fmla="*/ 0 w 9"/>
                  <a:gd name="T3" fmla="*/ 6 h 12"/>
                  <a:gd name="T4" fmla="*/ 4 w 9"/>
                  <a:gd name="T5" fmla="*/ 12 h 12"/>
                  <a:gd name="T6" fmla="*/ 9 w 9"/>
                  <a:gd name="T7" fmla="*/ 0 h 12"/>
                  <a:gd name="T8" fmla="*/ 6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5" y="8"/>
                      <a:pt x="7" y="4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iṡ1îḍe">
                <a:extLst>
                  <a:ext uri="{FF2B5EF4-FFF2-40B4-BE49-F238E27FC236}">
                    <a16:creationId xmlns:a16="http://schemas.microsoft.com/office/drawing/2014/main" id="{F8930C90-299B-4D60-8EE2-8BF822504920}"/>
                  </a:ext>
                </a:extLst>
              </p:cNvPr>
              <p:cNvSpPr/>
              <p:nvPr/>
            </p:nvSpPr>
            <p:spPr bwMode="auto">
              <a:xfrm>
                <a:off x="9262067" y="4795644"/>
                <a:ext cx="11145" cy="9494"/>
              </a:xfrm>
              <a:custGeom>
                <a:avLst/>
                <a:gdLst>
                  <a:gd name="T0" fmla="*/ 5 w 13"/>
                  <a:gd name="T1" fmla="*/ 0 h 11"/>
                  <a:gd name="T2" fmla="*/ 3 w 13"/>
                  <a:gd name="T3" fmla="*/ 7 h 11"/>
                  <a:gd name="T4" fmla="*/ 10 w 13"/>
                  <a:gd name="T5" fmla="*/ 11 h 11"/>
                  <a:gd name="T6" fmla="*/ 13 w 13"/>
                  <a:gd name="T7" fmla="*/ 5 h 11"/>
                  <a:gd name="T8" fmla="*/ 7 w 13"/>
                  <a:gd name="T9" fmla="*/ 1 h 11"/>
                  <a:gd name="T10" fmla="*/ 5 w 1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0"/>
                    </a:moveTo>
                    <a:cubicBezTo>
                      <a:pt x="2" y="0"/>
                      <a:pt x="0" y="5"/>
                      <a:pt x="3" y="7"/>
                    </a:cubicBezTo>
                    <a:cubicBezTo>
                      <a:pt x="6" y="8"/>
                      <a:pt x="8" y="9"/>
                      <a:pt x="10" y="11"/>
                    </a:cubicBezTo>
                    <a:cubicBezTo>
                      <a:pt x="11" y="9"/>
                      <a:pt x="12" y="7"/>
                      <a:pt x="13" y="5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6" y="1"/>
                      <a:pt x="6" y="0"/>
                      <a:pt x="5" y="0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ïṣḷîḋê">
                <a:extLst>
                  <a:ext uri="{FF2B5EF4-FFF2-40B4-BE49-F238E27FC236}">
                    <a16:creationId xmlns:a16="http://schemas.microsoft.com/office/drawing/2014/main" id="{163E5066-5B55-4214-BC15-0C5994107660}"/>
                  </a:ext>
                </a:extLst>
              </p:cNvPr>
              <p:cNvSpPr/>
              <p:nvPr/>
            </p:nvSpPr>
            <p:spPr bwMode="auto">
              <a:xfrm>
                <a:off x="9265783" y="4909568"/>
                <a:ext cx="52009" cy="62328"/>
              </a:xfrm>
              <a:custGeom>
                <a:avLst/>
                <a:gdLst>
                  <a:gd name="T0" fmla="*/ 61 w 61"/>
                  <a:gd name="T1" fmla="*/ 15 h 73"/>
                  <a:gd name="T2" fmla="*/ 52 w 61"/>
                  <a:gd name="T3" fmla="*/ 0 h 73"/>
                  <a:gd name="T4" fmla="*/ 9 w 61"/>
                  <a:gd name="T5" fmla="*/ 41 h 73"/>
                  <a:gd name="T6" fmla="*/ 20 w 61"/>
                  <a:gd name="T7" fmla="*/ 63 h 73"/>
                  <a:gd name="T8" fmla="*/ 61 w 61"/>
                  <a:gd name="T9" fmla="*/ 1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61" y="15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8" y="8"/>
                      <a:pt x="9" y="41"/>
                    </a:cubicBezTo>
                    <a:cubicBezTo>
                      <a:pt x="0" y="73"/>
                      <a:pt x="20" y="63"/>
                      <a:pt x="20" y="63"/>
                    </a:cubicBezTo>
                    <a:lnTo>
                      <a:pt x="61" y="15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iṡḷîḓé">
                <a:extLst>
                  <a:ext uri="{FF2B5EF4-FFF2-40B4-BE49-F238E27FC236}">
                    <a16:creationId xmlns:a16="http://schemas.microsoft.com/office/drawing/2014/main" id="{B611AC83-501D-412E-8FF1-5AD88DC1CCCC}"/>
                  </a:ext>
                </a:extLst>
              </p:cNvPr>
              <p:cNvSpPr/>
              <p:nvPr/>
            </p:nvSpPr>
            <p:spPr bwMode="auto">
              <a:xfrm>
                <a:off x="9236476" y="5108522"/>
                <a:ext cx="110622" cy="548981"/>
              </a:xfrm>
              <a:custGeom>
                <a:avLst/>
                <a:gdLst>
                  <a:gd name="T0" fmla="*/ 28 w 129"/>
                  <a:gd name="T1" fmla="*/ 220 h 641"/>
                  <a:gd name="T2" fmla="*/ 0 w 129"/>
                  <a:gd name="T3" fmla="*/ 0 h 641"/>
                  <a:gd name="T4" fmla="*/ 75 w 129"/>
                  <a:gd name="T5" fmla="*/ 45 h 641"/>
                  <a:gd name="T6" fmla="*/ 71 w 129"/>
                  <a:gd name="T7" fmla="*/ 202 h 641"/>
                  <a:gd name="T8" fmla="*/ 129 w 129"/>
                  <a:gd name="T9" fmla="*/ 641 h 641"/>
                  <a:gd name="T10" fmla="*/ 77 w 129"/>
                  <a:gd name="T11" fmla="*/ 641 h 641"/>
                  <a:gd name="T12" fmla="*/ 28 w 129"/>
                  <a:gd name="T13" fmla="*/ 22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641">
                    <a:moveTo>
                      <a:pt x="28" y="22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6" y="61"/>
                      <a:pt x="71" y="181"/>
                      <a:pt x="71" y="202"/>
                    </a:cubicBezTo>
                    <a:cubicBezTo>
                      <a:pt x="75" y="390"/>
                      <a:pt x="120" y="599"/>
                      <a:pt x="129" y="641"/>
                    </a:cubicBezTo>
                    <a:cubicBezTo>
                      <a:pt x="77" y="641"/>
                      <a:pt x="77" y="641"/>
                      <a:pt x="77" y="641"/>
                    </a:cubicBezTo>
                    <a:cubicBezTo>
                      <a:pt x="77" y="641"/>
                      <a:pt x="28" y="427"/>
                      <a:pt x="28" y="220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iş1îḓê">
                <a:extLst>
                  <a:ext uri="{FF2B5EF4-FFF2-40B4-BE49-F238E27FC236}">
                    <a16:creationId xmlns:a16="http://schemas.microsoft.com/office/drawing/2014/main" id="{89C0D3CD-34AD-4EAF-ACA9-59830BA64F79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solidFill>
                <a:srgbClr val="E89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iS1îḍê">
                <a:extLst>
                  <a:ext uri="{FF2B5EF4-FFF2-40B4-BE49-F238E27FC236}">
                    <a16:creationId xmlns:a16="http://schemas.microsoft.com/office/drawing/2014/main" id="{87CB0D52-AD2D-4AA6-AC2F-23BD25EB5EC8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noFill/>
              <a:ln w="36513" cap="flat">
                <a:solidFill>
                  <a:srgbClr val="BA752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íŝľîḓê">
                <a:extLst>
                  <a:ext uri="{FF2B5EF4-FFF2-40B4-BE49-F238E27FC236}">
                    <a16:creationId xmlns:a16="http://schemas.microsoft.com/office/drawing/2014/main" id="{C209B47C-0962-4BC6-BE92-805AE01D64E1}"/>
                  </a:ext>
                </a:extLst>
              </p:cNvPr>
              <p:cNvSpPr/>
              <p:nvPr/>
            </p:nvSpPr>
            <p:spPr bwMode="auto">
              <a:xfrm>
                <a:off x="9286008" y="5227399"/>
                <a:ext cx="48294" cy="32609"/>
              </a:xfrm>
              <a:custGeom>
                <a:avLst/>
                <a:gdLst>
                  <a:gd name="T0" fmla="*/ 46 w 56"/>
                  <a:gd name="T1" fmla="*/ 38 h 38"/>
                  <a:gd name="T2" fmla="*/ 0 w 56"/>
                  <a:gd name="T3" fmla="*/ 2 h 38"/>
                  <a:gd name="T4" fmla="*/ 9 w 56"/>
                  <a:gd name="T5" fmla="*/ 0 h 38"/>
                  <a:gd name="T6" fmla="*/ 54 w 56"/>
                  <a:gd name="T7" fmla="*/ 28 h 38"/>
                  <a:gd name="T8" fmla="*/ 56 w 56"/>
                  <a:gd name="T9" fmla="*/ 37 h 38"/>
                  <a:gd name="T10" fmla="*/ 46 w 56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8">
                    <a:moveTo>
                      <a:pt x="46" y="38"/>
                    </a:moveTo>
                    <a:cubicBezTo>
                      <a:pt x="32" y="38"/>
                      <a:pt x="7" y="33"/>
                      <a:pt x="0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7" y="35"/>
                      <a:pt x="52" y="29"/>
                      <a:pt x="54" y="2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2" y="38"/>
                      <a:pt x="46" y="38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ï$ḻïďe">
                <a:extLst>
                  <a:ext uri="{FF2B5EF4-FFF2-40B4-BE49-F238E27FC236}">
                    <a16:creationId xmlns:a16="http://schemas.microsoft.com/office/drawing/2014/main" id="{CD81546F-FE55-44E6-B66B-29D27BDF976F}"/>
                  </a:ext>
                </a:extLst>
              </p:cNvPr>
              <p:cNvSpPr/>
              <p:nvPr/>
            </p:nvSpPr>
            <p:spPr bwMode="auto">
              <a:xfrm>
                <a:off x="9269910" y="5005330"/>
                <a:ext cx="15273" cy="11970"/>
              </a:xfrm>
              <a:custGeom>
                <a:avLst/>
                <a:gdLst>
                  <a:gd name="T0" fmla="*/ 0 w 18"/>
                  <a:gd name="T1" fmla="*/ 14 h 14"/>
                  <a:gd name="T2" fmla="*/ 0 w 18"/>
                  <a:gd name="T3" fmla="*/ 10 h 14"/>
                  <a:gd name="T4" fmla="*/ 0 w 18"/>
                  <a:gd name="T5" fmla="*/ 10 h 14"/>
                  <a:gd name="T6" fmla="*/ 18 w 18"/>
                  <a:gd name="T7" fmla="*/ 0 h 14"/>
                  <a:gd name="T8" fmla="*/ 0 w 18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7"/>
                      <a:pt x="13" y="3"/>
                      <a:pt x="18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íṣľiḍê">
                <a:extLst>
                  <a:ext uri="{FF2B5EF4-FFF2-40B4-BE49-F238E27FC236}">
                    <a16:creationId xmlns:a16="http://schemas.microsoft.com/office/drawing/2014/main" id="{242787AC-F572-4209-9FBC-2631DC361188}"/>
                  </a:ext>
                </a:extLst>
              </p:cNvPr>
              <p:cNvSpPr/>
              <p:nvPr/>
            </p:nvSpPr>
            <p:spPr bwMode="auto">
              <a:xfrm>
                <a:off x="9297153" y="4997075"/>
                <a:ext cx="413" cy="413"/>
              </a:xfrm>
              <a:prstGeom prst="rect">
                <a:avLst/>
              </a:pr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îśḷïďê">
                <a:extLst>
                  <a:ext uri="{FF2B5EF4-FFF2-40B4-BE49-F238E27FC236}">
                    <a16:creationId xmlns:a16="http://schemas.microsoft.com/office/drawing/2014/main" id="{8E835465-BDDC-4A31-A24B-24F734169671}"/>
                  </a:ext>
                </a:extLst>
              </p:cNvPr>
              <p:cNvSpPr/>
              <p:nvPr/>
            </p:nvSpPr>
            <p:spPr bwMode="auto">
              <a:xfrm>
                <a:off x="9074258" y="4936811"/>
                <a:ext cx="220418" cy="93698"/>
              </a:xfrm>
              <a:custGeom>
                <a:avLst/>
                <a:gdLst>
                  <a:gd name="T0" fmla="*/ 0 w 257"/>
                  <a:gd name="T1" fmla="*/ 18 h 109"/>
                  <a:gd name="T2" fmla="*/ 6 w 257"/>
                  <a:gd name="T3" fmla="*/ 0 h 109"/>
                  <a:gd name="T4" fmla="*/ 94 w 257"/>
                  <a:gd name="T5" fmla="*/ 60 h 109"/>
                  <a:gd name="T6" fmla="*/ 257 w 257"/>
                  <a:gd name="T7" fmla="*/ 71 h 109"/>
                  <a:gd name="T8" fmla="*/ 228 w 257"/>
                  <a:gd name="T9" fmla="*/ 90 h 109"/>
                  <a:gd name="T10" fmla="*/ 135 w 257"/>
                  <a:gd name="T11" fmla="*/ 103 h 109"/>
                  <a:gd name="T12" fmla="*/ 0 w 257"/>
                  <a:gd name="T13" fmla="*/ 1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09">
                    <a:moveTo>
                      <a:pt x="0" y="18"/>
                    </a:moveTo>
                    <a:cubicBezTo>
                      <a:pt x="0" y="11"/>
                      <a:pt x="3" y="5"/>
                      <a:pt x="6" y="0"/>
                    </a:cubicBezTo>
                    <a:cubicBezTo>
                      <a:pt x="6" y="0"/>
                      <a:pt x="17" y="22"/>
                      <a:pt x="94" y="60"/>
                    </a:cubicBezTo>
                    <a:cubicBezTo>
                      <a:pt x="163" y="95"/>
                      <a:pt x="241" y="76"/>
                      <a:pt x="257" y="71"/>
                    </a:cubicBezTo>
                    <a:cubicBezTo>
                      <a:pt x="228" y="90"/>
                      <a:pt x="228" y="90"/>
                      <a:pt x="228" y="90"/>
                    </a:cubicBezTo>
                    <a:cubicBezTo>
                      <a:pt x="206" y="100"/>
                      <a:pt x="174" y="109"/>
                      <a:pt x="135" y="103"/>
                    </a:cubicBezTo>
                    <a:cubicBezTo>
                      <a:pt x="53" y="92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ïṥļiḍè">
                <a:extLst>
                  <a:ext uri="{FF2B5EF4-FFF2-40B4-BE49-F238E27FC236}">
                    <a16:creationId xmlns:a16="http://schemas.microsoft.com/office/drawing/2014/main" id="{05FBF57F-22D8-4CD3-9EB5-5595191DD10E}"/>
                  </a:ext>
                </a:extLst>
              </p:cNvPr>
              <p:cNvSpPr/>
              <p:nvPr/>
            </p:nvSpPr>
            <p:spPr bwMode="auto">
              <a:xfrm>
                <a:off x="9260417" y="4997075"/>
                <a:ext cx="41277" cy="146533"/>
              </a:xfrm>
              <a:custGeom>
                <a:avLst/>
                <a:gdLst>
                  <a:gd name="T0" fmla="*/ 48 w 48"/>
                  <a:gd name="T1" fmla="*/ 171 h 171"/>
                  <a:gd name="T2" fmla="*/ 43 w 48"/>
                  <a:gd name="T3" fmla="*/ 0 h 171"/>
                  <a:gd name="T4" fmla="*/ 11 w 48"/>
                  <a:gd name="T5" fmla="*/ 17 h 171"/>
                  <a:gd name="T6" fmla="*/ 8 w 48"/>
                  <a:gd name="T7" fmla="*/ 95 h 171"/>
                  <a:gd name="T8" fmla="*/ 48 w 48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71">
                    <a:moveTo>
                      <a:pt x="48" y="171"/>
                    </a:moveTo>
                    <a:cubicBezTo>
                      <a:pt x="48" y="171"/>
                      <a:pt x="22" y="95"/>
                      <a:pt x="43" y="0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0" y="52"/>
                      <a:pt x="8" y="95"/>
                    </a:cubicBezTo>
                    <a:cubicBezTo>
                      <a:pt x="16" y="138"/>
                      <a:pt x="25" y="171"/>
                      <a:pt x="48" y="171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iṡlïdé">
                <a:extLst>
                  <a:ext uri="{FF2B5EF4-FFF2-40B4-BE49-F238E27FC236}">
                    <a16:creationId xmlns:a16="http://schemas.microsoft.com/office/drawing/2014/main" id="{EB88049E-2227-4743-8382-45C03BECA9A6}"/>
                  </a:ext>
                </a:extLst>
              </p:cNvPr>
              <p:cNvSpPr/>
              <p:nvPr/>
            </p:nvSpPr>
            <p:spPr bwMode="auto">
              <a:xfrm>
                <a:off x="9231110" y="4858797"/>
                <a:ext cx="27656" cy="10319"/>
              </a:xfrm>
              <a:custGeom>
                <a:avLst/>
                <a:gdLst>
                  <a:gd name="T0" fmla="*/ 6 w 32"/>
                  <a:gd name="T1" fmla="*/ 1 h 12"/>
                  <a:gd name="T2" fmla="*/ 27 w 32"/>
                  <a:gd name="T3" fmla="*/ 3 h 12"/>
                  <a:gd name="T4" fmla="*/ 28 w 32"/>
                  <a:gd name="T5" fmla="*/ 9 h 12"/>
                  <a:gd name="T6" fmla="*/ 4 w 32"/>
                  <a:gd name="T7" fmla="*/ 8 h 12"/>
                  <a:gd name="T8" fmla="*/ 6 w 3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6" y="1"/>
                    </a:moveTo>
                    <a:cubicBezTo>
                      <a:pt x="13" y="3"/>
                      <a:pt x="20" y="5"/>
                      <a:pt x="27" y="3"/>
                    </a:cubicBezTo>
                    <a:cubicBezTo>
                      <a:pt x="31" y="1"/>
                      <a:pt x="32" y="8"/>
                      <a:pt x="28" y="9"/>
                    </a:cubicBezTo>
                    <a:cubicBezTo>
                      <a:pt x="20" y="12"/>
                      <a:pt x="12" y="10"/>
                      <a:pt x="4" y="8"/>
                    </a:cubicBezTo>
                    <a:cubicBezTo>
                      <a:pt x="0" y="7"/>
                      <a:pt x="2" y="0"/>
                      <a:pt x="6" y="1"/>
                    </a:cubicBezTo>
                    <a:close/>
                  </a:path>
                </a:pathLst>
              </a:custGeom>
              <a:solidFill>
                <a:srgbClr val="BC8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iṣḷíḓè">
                <a:extLst>
                  <a:ext uri="{FF2B5EF4-FFF2-40B4-BE49-F238E27FC236}">
                    <a16:creationId xmlns:a16="http://schemas.microsoft.com/office/drawing/2014/main" id="{3179D988-7E8F-498D-938F-1D37350FEFA8}"/>
                  </a:ext>
                </a:extLst>
              </p:cNvPr>
              <p:cNvSpPr/>
              <p:nvPr/>
            </p:nvSpPr>
            <p:spPr bwMode="auto">
              <a:xfrm>
                <a:off x="9114710" y="5555549"/>
                <a:ext cx="163869" cy="150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ïṩļïḓê">
                <a:extLst>
                  <a:ext uri="{FF2B5EF4-FFF2-40B4-BE49-F238E27FC236}">
                    <a16:creationId xmlns:a16="http://schemas.microsoft.com/office/drawing/2014/main" id="{4B370A7B-3235-4D08-B11E-CF9D4991CD2C}"/>
                  </a:ext>
                </a:extLst>
              </p:cNvPr>
              <p:cNvSpPr/>
              <p:nvPr/>
            </p:nvSpPr>
            <p:spPr bwMode="auto">
              <a:xfrm>
                <a:off x="9186531" y="5555549"/>
                <a:ext cx="32609" cy="32609"/>
              </a:xfrm>
              <a:custGeom>
                <a:avLst/>
                <a:gdLst>
                  <a:gd name="T0" fmla="*/ 79 w 79"/>
                  <a:gd name="T1" fmla="*/ 0 h 79"/>
                  <a:gd name="T2" fmla="*/ 63 w 79"/>
                  <a:gd name="T3" fmla="*/ 0 h 79"/>
                  <a:gd name="T4" fmla="*/ 40 w 79"/>
                  <a:gd name="T5" fmla="*/ 0 h 79"/>
                  <a:gd name="T6" fmla="*/ 0 w 79"/>
                  <a:gd name="T7" fmla="*/ 0 h 79"/>
                  <a:gd name="T8" fmla="*/ 0 w 79"/>
                  <a:gd name="T9" fmla="*/ 79 h 79"/>
                  <a:gd name="T10" fmla="*/ 79 w 79"/>
                  <a:gd name="T11" fmla="*/ 79 h 79"/>
                  <a:gd name="T12" fmla="*/ 79 w 7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9">
                    <a:moveTo>
                      <a:pt x="79" y="0"/>
                    </a:moveTo>
                    <a:lnTo>
                      <a:pt x="63" y="0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79"/>
                    </a:lnTo>
                    <a:lnTo>
                      <a:pt x="79" y="79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ïSľiḓè">
                <a:extLst>
                  <a:ext uri="{FF2B5EF4-FFF2-40B4-BE49-F238E27FC236}">
                    <a16:creationId xmlns:a16="http://schemas.microsoft.com/office/drawing/2014/main" id="{3F17730B-5A32-4724-8B11-2658897682EF}"/>
                  </a:ext>
                </a:extLst>
              </p:cNvPr>
              <p:cNvSpPr/>
              <p:nvPr/>
            </p:nvSpPr>
            <p:spPr bwMode="auto">
              <a:xfrm>
                <a:off x="8983037" y="4832380"/>
                <a:ext cx="134150" cy="93285"/>
              </a:xfrm>
              <a:custGeom>
                <a:avLst/>
                <a:gdLst>
                  <a:gd name="T0" fmla="*/ 281 w 325"/>
                  <a:gd name="T1" fmla="*/ 226 h 226"/>
                  <a:gd name="T2" fmla="*/ 325 w 325"/>
                  <a:gd name="T3" fmla="*/ 162 h 226"/>
                  <a:gd name="T4" fmla="*/ 40 w 325"/>
                  <a:gd name="T5" fmla="*/ 0 h 226"/>
                  <a:gd name="T6" fmla="*/ 0 w 325"/>
                  <a:gd name="T7" fmla="*/ 67 h 226"/>
                  <a:gd name="T8" fmla="*/ 281 w 325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226">
                    <a:moveTo>
                      <a:pt x="281" y="226"/>
                    </a:moveTo>
                    <a:lnTo>
                      <a:pt x="325" y="162"/>
                    </a:lnTo>
                    <a:lnTo>
                      <a:pt x="40" y="0"/>
                    </a:lnTo>
                    <a:lnTo>
                      <a:pt x="0" y="67"/>
                    </a:lnTo>
                    <a:lnTo>
                      <a:pt x="281" y="226"/>
                    </a:lnTo>
                    <a:close/>
                  </a:path>
                </a:pathLst>
              </a:custGeom>
              <a:solidFill>
                <a:srgbClr val="4B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ïşḷiḑe">
                <a:extLst>
                  <a:ext uri="{FF2B5EF4-FFF2-40B4-BE49-F238E27FC236}">
                    <a16:creationId xmlns:a16="http://schemas.microsoft.com/office/drawing/2014/main" id="{6CD9A58B-D929-4C67-9BAF-DA4E5829AF91}"/>
                  </a:ext>
                </a:extLst>
              </p:cNvPr>
              <p:cNvSpPr/>
              <p:nvPr/>
            </p:nvSpPr>
            <p:spPr bwMode="auto">
              <a:xfrm>
                <a:off x="9001199" y="4831555"/>
                <a:ext cx="116813" cy="67694"/>
              </a:xfrm>
              <a:custGeom>
                <a:avLst/>
                <a:gdLst>
                  <a:gd name="T0" fmla="*/ 283 w 283"/>
                  <a:gd name="T1" fmla="*/ 164 h 164"/>
                  <a:gd name="T2" fmla="*/ 266 w 283"/>
                  <a:gd name="T3" fmla="*/ 118 h 164"/>
                  <a:gd name="T4" fmla="*/ 62 w 283"/>
                  <a:gd name="T5" fmla="*/ 0 h 164"/>
                  <a:gd name="T6" fmla="*/ 0 w 283"/>
                  <a:gd name="T7" fmla="*/ 4 h 164"/>
                  <a:gd name="T8" fmla="*/ 283 w 283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64">
                    <a:moveTo>
                      <a:pt x="283" y="164"/>
                    </a:moveTo>
                    <a:lnTo>
                      <a:pt x="266" y="118"/>
                    </a:lnTo>
                    <a:lnTo>
                      <a:pt x="62" y="0"/>
                    </a:lnTo>
                    <a:lnTo>
                      <a:pt x="0" y="4"/>
                    </a:lnTo>
                    <a:lnTo>
                      <a:pt x="283" y="164"/>
                    </a:lnTo>
                    <a:close/>
                  </a:path>
                </a:pathLst>
              </a:custGeom>
              <a:solidFill>
                <a:srgbClr val="69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ïslîḋê">
                <a:extLst>
                  <a:ext uri="{FF2B5EF4-FFF2-40B4-BE49-F238E27FC236}">
                    <a16:creationId xmlns:a16="http://schemas.microsoft.com/office/drawing/2014/main" id="{74516BF4-50E2-4F5B-8811-569960990B05}"/>
                  </a:ext>
                </a:extLst>
              </p:cNvPr>
              <p:cNvSpPr/>
              <p:nvPr/>
            </p:nvSpPr>
            <p:spPr bwMode="auto">
              <a:xfrm>
                <a:off x="9013994" y="4837746"/>
                <a:ext cx="47468" cy="23941"/>
              </a:xfrm>
              <a:custGeom>
                <a:avLst/>
                <a:gdLst>
                  <a:gd name="T0" fmla="*/ 102 w 115"/>
                  <a:gd name="T1" fmla="*/ 58 h 58"/>
                  <a:gd name="T2" fmla="*/ 115 w 115"/>
                  <a:gd name="T3" fmla="*/ 41 h 58"/>
                  <a:gd name="T4" fmla="*/ 42 w 115"/>
                  <a:gd name="T5" fmla="*/ 0 h 58"/>
                  <a:gd name="T6" fmla="*/ 0 w 115"/>
                  <a:gd name="T7" fmla="*/ 2 h 58"/>
                  <a:gd name="T8" fmla="*/ 102 w 115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58">
                    <a:moveTo>
                      <a:pt x="102" y="58"/>
                    </a:moveTo>
                    <a:lnTo>
                      <a:pt x="115" y="41"/>
                    </a:lnTo>
                    <a:lnTo>
                      <a:pt x="42" y="0"/>
                    </a:lnTo>
                    <a:lnTo>
                      <a:pt x="0" y="2"/>
                    </a:lnTo>
                    <a:lnTo>
                      <a:pt x="102" y="58"/>
                    </a:lnTo>
                    <a:close/>
                  </a:path>
                </a:pathLst>
              </a:custGeom>
              <a:solidFill>
                <a:srgbClr val="BC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9243080" y="5659153"/>
                <a:ext cx="146120" cy="51596"/>
                <a:chOff x="9243080" y="5659153"/>
                <a:chExt cx="146120" cy="51596"/>
              </a:xfrm>
            </p:grpSpPr>
            <p:sp>
              <p:nvSpPr>
                <p:cNvPr id="69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0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2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3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4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5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9124222" y="5640513"/>
                <a:ext cx="146120" cy="51596"/>
                <a:chOff x="9243080" y="5659153"/>
                <a:chExt cx="146120" cy="51596"/>
              </a:xfrm>
            </p:grpSpPr>
            <p:sp>
              <p:nvSpPr>
                <p:cNvPr id="61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4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5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6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7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8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43" name="组合 142"/>
          <p:cNvGrpSpPr/>
          <p:nvPr/>
        </p:nvGrpSpPr>
        <p:grpSpPr>
          <a:xfrm>
            <a:off x="3118375" y="3827357"/>
            <a:ext cx="1268504" cy="971620"/>
            <a:chOff x="9081711" y="2440188"/>
            <a:chExt cx="1488202" cy="1368001"/>
          </a:xfrm>
        </p:grpSpPr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51039" y="2561589"/>
              <a:ext cx="918874" cy="1246600"/>
            </a:xfrm>
            <a:prstGeom prst="rect">
              <a:avLst/>
            </a:prstGeom>
          </p:spPr>
        </p:pic>
        <p:pic>
          <p:nvPicPr>
            <p:cNvPr id="145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578099" flipH="1">
              <a:off x="9115354" y="2406545"/>
              <a:ext cx="370719" cy="438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6" name="组合 145"/>
            <p:cNvGrpSpPr/>
            <p:nvPr/>
          </p:nvGrpSpPr>
          <p:grpSpPr>
            <a:xfrm flipH="1">
              <a:off x="9688534" y="2949384"/>
              <a:ext cx="152263" cy="158630"/>
              <a:chOff x="923024" y="3047755"/>
              <a:chExt cx="294983" cy="351113"/>
            </a:xfrm>
          </p:grpSpPr>
          <p:sp>
            <p:nvSpPr>
              <p:cNvPr id="163" name="弧形 162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" name="弧形 163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 flipH="1">
              <a:off x="9840223" y="3059449"/>
              <a:ext cx="152263" cy="158630"/>
              <a:chOff x="923024" y="3047755"/>
              <a:chExt cx="294983" cy="351113"/>
            </a:xfrm>
          </p:grpSpPr>
          <p:sp>
            <p:nvSpPr>
              <p:cNvPr id="160" name="弧形 159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1" name="弧形 160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 flipH="1">
              <a:off x="9959407" y="2961614"/>
              <a:ext cx="152263" cy="158630"/>
              <a:chOff x="923024" y="3047755"/>
              <a:chExt cx="294983" cy="351113"/>
            </a:xfrm>
          </p:grpSpPr>
          <p:sp>
            <p:nvSpPr>
              <p:cNvPr id="157" name="弧形 156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8" name="弧形 157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 flipH="1">
              <a:off x="9818552" y="2827090"/>
              <a:ext cx="152263" cy="158630"/>
              <a:chOff x="923024" y="3047755"/>
              <a:chExt cx="294983" cy="351113"/>
            </a:xfrm>
          </p:grpSpPr>
          <p:sp>
            <p:nvSpPr>
              <p:cNvPr id="154" name="弧形 153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5" name="弧形 154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 flipH="1">
              <a:off x="9578478" y="3189839"/>
              <a:ext cx="152263" cy="158630"/>
              <a:chOff x="923024" y="3047755"/>
              <a:chExt cx="294983" cy="351113"/>
            </a:xfrm>
          </p:grpSpPr>
          <p:sp>
            <p:nvSpPr>
              <p:cNvPr id="151" name="弧形 150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2" name="弧形 151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66" name="图片 165"/>
          <p:cNvPicPr>
            <a:picLocks noChangeAspect="1"/>
          </p:cNvPicPr>
          <p:nvPr/>
        </p:nvPicPr>
        <p:blipFill rotWithShape="1">
          <a:blip r:embed="rId6"/>
          <a:srcRect b="9335"/>
          <a:stretch/>
        </p:blipFill>
        <p:spPr>
          <a:xfrm>
            <a:off x="1866274" y="2613153"/>
            <a:ext cx="1216478" cy="998610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6" t="18243" r="26770" b="41667"/>
          <a:stretch/>
        </p:blipFill>
        <p:spPr>
          <a:xfrm>
            <a:off x="297787" y="2613153"/>
            <a:ext cx="1499024" cy="998610"/>
          </a:xfrm>
          <a:prstGeom prst="rect">
            <a:avLst/>
          </a:prstGeom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0731" y="2613153"/>
            <a:ext cx="1279998" cy="998610"/>
          </a:xfrm>
          <a:prstGeom prst="rect">
            <a:avLst/>
          </a:prstGeom>
        </p:spPr>
      </p:pic>
      <p:sp>
        <p:nvSpPr>
          <p:cNvPr id="169" name="右箭头 168"/>
          <p:cNvSpPr/>
          <p:nvPr/>
        </p:nvSpPr>
        <p:spPr>
          <a:xfrm>
            <a:off x="2599261" y="4183676"/>
            <a:ext cx="252312" cy="25898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210933" y="2413067"/>
            <a:ext cx="431831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Current practice: Barcode on paper for inventory and tracking</a:t>
            </a:r>
            <a:endParaRPr kumimoji="1" lang="zh-CN" altLang="en-US" sz="1050" b="1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3026789" y="4770157"/>
            <a:ext cx="1451678" cy="530915"/>
          </a:xfrm>
          <a:prstGeom prst="rect">
            <a:avLst/>
          </a:prstGeom>
        </p:spPr>
        <p:txBody>
          <a:bodyPr wrap="square" lIns="53979" rIns="26989">
            <a:spAutoFit/>
          </a:bodyPr>
          <a:lstStyle/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Passive IoT tag</a:t>
            </a:r>
            <a:endParaRPr lang="en-GB" altLang="zh-CN" sz="1050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lang="en-GB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Automatic remote reading </a:t>
            </a:r>
          </a:p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lang="en-US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Hundred times faster reading</a:t>
            </a:r>
          </a:p>
        </p:txBody>
      </p:sp>
      <p:sp>
        <p:nvSpPr>
          <p:cNvPr id="172" name="文本框 171"/>
          <p:cNvSpPr txBox="1"/>
          <p:nvPr/>
        </p:nvSpPr>
        <p:spPr>
          <a:xfrm>
            <a:off x="291934" y="3626826"/>
            <a:ext cx="149636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Printer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1866274" y="3626826"/>
            <a:ext cx="2574455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Printed barcode on various parcels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279197" y="4770157"/>
            <a:ext cx="2270798" cy="530915"/>
          </a:xfrm>
          <a:prstGeom prst="rect">
            <a:avLst/>
          </a:prstGeom>
        </p:spPr>
        <p:txBody>
          <a:bodyPr wrap="square" lIns="53979" rIns="26989">
            <a:spAutoFit/>
          </a:bodyPr>
          <a:lstStyle/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Barcode</a:t>
            </a:r>
            <a:endParaRPr lang="en-GB" altLang="zh-CN" sz="1050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lang="en-GB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Handheld LOS scanning (labor intensive)</a:t>
            </a:r>
          </a:p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lang="en-US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 one-by-one scanning</a:t>
            </a:r>
            <a:r>
              <a:rPr lang="en-GB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(time consuming)</a:t>
            </a:r>
            <a:endParaRPr lang="en-US" altLang="zh-CN" sz="900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5" name="Picture 2" descr="An industrial wireless sensor network in a cement factory.  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593" y="2570182"/>
            <a:ext cx="3350127" cy="181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" name="文本框 175"/>
          <p:cNvSpPr txBox="1"/>
          <p:nvPr/>
        </p:nvSpPr>
        <p:spPr>
          <a:xfrm>
            <a:off x="4632737" y="4410486"/>
            <a:ext cx="2371771" cy="818173"/>
          </a:xfrm>
          <a:prstGeom prst="rect">
            <a:avLst/>
          </a:prstGeom>
          <a:noFill/>
        </p:spPr>
        <p:txBody>
          <a:bodyPr wrap="square" lIns="53979" tIns="0" rIns="53979" bIns="0" rtlCol="0">
            <a:spAutoFit/>
          </a:bodyPr>
          <a:lstStyle/>
          <a:p>
            <a:pPr>
              <a:spcAft>
                <a:spcPts val="225"/>
              </a:spcAft>
            </a:pPr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Battery-operated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Cost for batteries and replacement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Device size impacted by battery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Infrequent transmissions for battery life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Environmental issue (Lithium, lead, etc.)</a:t>
            </a:r>
          </a:p>
        </p:txBody>
      </p:sp>
      <p:sp>
        <p:nvSpPr>
          <p:cNvPr id="177" name="矩形 176"/>
          <p:cNvSpPr/>
          <p:nvPr/>
        </p:nvSpPr>
        <p:spPr>
          <a:xfrm>
            <a:off x="4604957" y="2413067"/>
            <a:ext cx="4257339" cy="161583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industrial wireless sensor network in a cement factory</a:t>
            </a:r>
            <a:endParaRPr lang="zh-CN" altLang="en-US" sz="1050" b="1" dirty="0">
              <a:solidFill>
                <a:srgbClr val="1A1A1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" name="Rectangle 2"/>
          <p:cNvSpPr/>
          <p:nvPr/>
        </p:nvSpPr>
        <p:spPr>
          <a:xfrm>
            <a:off x="210933" y="1279902"/>
            <a:ext cx="4318313" cy="3997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9" name="Rectangle 3"/>
          <p:cNvSpPr/>
          <p:nvPr/>
        </p:nvSpPr>
        <p:spPr>
          <a:xfrm>
            <a:off x="4597962" y="1279902"/>
            <a:ext cx="4318313" cy="39978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4604958" y="1290930"/>
            <a:ext cx="4257338" cy="1000274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defTabSz="913814">
              <a:spcBef>
                <a:spcPts val="225"/>
              </a:spcBef>
              <a:spcAft>
                <a:spcPts val="225"/>
              </a:spcAft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Real-time data report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(e.g., Sustainable sensor network)</a:t>
            </a:r>
          </a:p>
          <a:p>
            <a:pPr defTabSz="913814">
              <a:spcAft>
                <a:spcPts val="150"/>
              </a:spcAft>
            </a:pPr>
            <a:r>
              <a:rPr lang="en-US" altLang="zh-CN" sz="105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Wireless sensor without battery during lifetime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required for remote environment and object status monitoring. Typical industries include:</a:t>
            </a:r>
          </a:p>
          <a:p>
            <a:pPr marL="128536" indent="-128536" defTabSz="913814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Manufacturing</a:t>
            </a:r>
          </a:p>
          <a:p>
            <a:pPr marL="128536" indent="-128536" defTabSz="913814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Agriculture and livestock farming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7173843" y="4410486"/>
            <a:ext cx="1732212" cy="818173"/>
          </a:xfrm>
          <a:prstGeom prst="rect">
            <a:avLst/>
          </a:prstGeom>
          <a:noFill/>
        </p:spPr>
        <p:txBody>
          <a:bodyPr wrap="square" lIns="53979" tIns="0" rIns="53979" bIns="0" rtlCol="0">
            <a:spAutoFit/>
          </a:bodyPr>
          <a:lstStyle/>
          <a:p>
            <a:pPr>
              <a:spcAft>
                <a:spcPts val="225"/>
              </a:spcAft>
            </a:pPr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Energy-harvesting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Self-sustainability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Miniaturized device</a:t>
            </a:r>
            <a:endParaRPr kumimoji="1" lang="zh-CN" altLang="en-US" sz="9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No limits on transmission period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Eco-friendly (Ambient energy)</a:t>
            </a:r>
          </a:p>
        </p:txBody>
      </p:sp>
      <p:grpSp>
        <p:nvGrpSpPr>
          <p:cNvPr id="182" name="组合 17"/>
          <p:cNvGrpSpPr>
            <a:grpSpLocks noChangeAspect="1"/>
          </p:cNvGrpSpPr>
          <p:nvPr/>
        </p:nvGrpSpPr>
        <p:grpSpPr bwMode="auto">
          <a:xfrm>
            <a:off x="6388909" y="4455184"/>
            <a:ext cx="269895" cy="379595"/>
            <a:chOff x="7220" y="18480"/>
            <a:chExt cx="815" cy="1107"/>
          </a:xfrm>
        </p:grpSpPr>
        <p:sp>
          <p:nvSpPr>
            <p:cNvPr id="183" name="任意多边形 3749"/>
            <p:cNvSpPr>
              <a:spLocks/>
            </p:cNvSpPr>
            <p:nvPr/>
          </p:nvSpPr>
          <p:spPr bwMode="auto">
            <a:xfrm>
              <a:off x="7418" y="19325"/>
              <a:ext cx="417" cy="123"/>
            </a:xfrm>
            <a:custGeom>
              <a:avLst/>
              <a:gdLst>
                <a:gd name="T0" fmla="*/ 1 w 737"/>
                <a:gd name="T1" fmla="*/ 1 h 218"/>
                <a:gd name="T2" fmla="*/ 0 w 737"/>
                <a:gd name="T3" fmla="*/ 1 h 218"/>
                <a:gd name="T4" fmla="*/ 0 w 737"/>
                <a:gd name="T5" fmla="*/ 0 h 218"/>
                <a:gd name="T6" fmla="*/ 1 w 737"/>
                <a:gd name="T7" fmla="*/ 0 h 218"/>
                <a:gd name="T8" fmla="*/ 1 w 737"/>
                <a:gd name="T9" fmla="*/ 1 h 218"/>
                <a:gd name="T10" fmla="*/ 1 w 737"/>
                <a:gd name="T11" fmla="*/ 1 h 218"/>
                <a:gd name="T12" fmla="*/ 1 w 737"/>
                <a:gd name="T13" fmla="*/ 1 h 218"/>
                <a:gd name="T14" fmla="*/ 1 w 737"/>
                <a:gd name="T15" fmla="*/ 1 h 218"/>
                <a:gd name="T16" fmla="*/ 1 w 737"/>
                <a:gd name="T17" fmla="*/ 1 h 218"/>
                <a:gd name="T18" fmla="*/ 1 w 737"/>
                <a:gd name="T19" fmla="*/ 1 h 2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7"/>
                <a:gd name="T31" fmla="*/ 0 h 218"/>
                <a:gd name="T32" fmla="*/ 737 w 737"/>
                <a:gd name="T33" fmla="*/ 218 h 2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7" h="218">
                  <a:moveTo>
                    <a:pt x="736" y="217"/>
                  </a:moveTo>
                  <a:lnTo>
                    <a:pt x="0" y="217"/>
                  </a:lnTo>
                  <a:lnTo>
                    <a:pt x="0" y="0"/>
                  </a:lnTo>
                  <a:lnTo>
                    <a:pt x="736" y="0"/>
                  </a:lnTo>
                  <a:lnTo>
                    <a:pt x="736" y="217"/>
                  </a:lnTo>
                  <a:close/>
                  <a:moveTo>
                    <a:pt x="675" y="156"/>
                  </a:moveTo>
                  <a:lnTo>
                    <a:pt x="675" y="60"/>
                  </a:lnTo>
                  <a:lnTo>
                    <a:pt x="62" y="60"/>
                  </a:lnTo>
                  <a:lnTo>
                    <a:pt x="62" y="156"/>
                  </a:lnTo>
                  <a:lnTo>
                    <a:pt x="675" y="156"/>
                  </a:lnTo>
                  <a:close/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" name="任意多边形 3750"/>
            <p:cNvSpPr>
              <a:spLocks/>
            </p:cNvSpPr>
            <p:nvPr/>
          </p:nvSpPr>
          <p:spPr bwMode="auto">
            <a:xfrm>
              <a:off x="7458" y="18733"/>
              <a:ext cx="120" cy="97"/>
            </a:xfrm>
            <a:custGeom>
              <a:avLst/>
              <a:gdLst>
                <a:gd name="T0" fmla="*/ 1 w 211"/>
                <a:gd name="T1" fmla="*/ 1 h 173"/>
                <a:gd name="T2" fmla="*/ 1 w 211"/>
                <a:gd name="T3" fmla="*/ 1 h 173"/>
                <a:gd name="T4" fmla="*/ 0 w 211"/>
                <a:gd name="T5" fmla="*/ 1 h 173"/>
                <a:gd name="T6" fmla="*/ 1 w 211"/>
                <a:gd name="T7" fmla="*/ 0 h 173"/>
                <a:gd name="T8" fmla="*/ 1 w 211"/>
                <a:gd name="T9" fmla="*/ 1 h 173"/>
                <a:gd name="T10" fmla="*/ 1 w 211"/>
                <a:gd name="T11" fmla="*/ 1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1"/>
                <a:gd name="T19" fmla="*/ 0 h 173"/>
                <a:gd name="T20" fmla="*/ 211 w 211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1" h="173">
                  <a:moveTo>
                    <a:pt x="124" y="114"/>
                  </a:moveTo>
                  <a:lnTo>
                    <a:pt x="38" y="172"/>
                  </a:lnTo>
                  <a:lnTo>
                    <a:pt x="0" y="116"/>
                  </a:lnTo>
                  <a:lnTo>
                    <a:pt x="172" y="0"/>
                  </a:lnTo>
                  <a:lnTo>
                    <a:pt x="210" y="56"/>
                  </a:lnTo>
                  <a:lnTo>
                    <a:pt x="124" y="114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任意多边形 3751"/>
            <p:cNvSpPr>
              <a:spLocks/>
            </p:cNvSpPr>
            <p:nvPr/>
          </p:nvSpPr>
          <p:spPr bwMode="auto">
            <a:xfrm>
              <a:off x="7683" y="18730"/>
              <a:ext cx="120" cy="98"/>
            </a:xfrm>
            <a:custGeom>
              <a:avLst/>
              <a:gdLst>
                <a:gd name="T0" fmla="*/ 1 w 212"/>
                <a:gd name="T1" fmla="*/ 1 h 174"/>
                <a:gd name="T2" fmla="*/ 1 w 212"/>
                <a:gd name="T3" fmla="*/ 1 h 174"/>
                <a:gd name="T4" fmla="*/ 1 w 212"/>
                <a:gd name="T5" fmla="*/ 1 h 174"/>
                <a:gd name="T6" fmla="*/ 0 w 212"/>
                <a:gd name="T7" fmla="*/ 1 h 174"/>
                <a:gd name="T8" fmla="*/ 1 w 212"/>
                <a:gd name="T9" fmla="*/ 0 h 174"/>
                <a:gd name="T10" fmla="*/ 1 w 212"/>
                <a:gd name="T11" fmla="*/ 1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2"/>
                <a:gd name="T19" fmla="*/ 0 h 174"/>
                <a:gd name="T20" fmla="*/ 212 w 212"/>
                <a:gd name="T21" fmla="*/ 174 h 1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2" h="174">
                  <a:moveTo>
                    <a:pt x="124" y="58"/>
                  </a:moveTo>
                  <a:lnTo>
                    <a:pt x="211" y="116"/>
                  </a:lnTo>
                  <a:lnTo>
                    <a:pt x="173" y="173"/>
                  </a:lnTo>
                  <a:lnTo>
                    <a:pt x="0" y="57"/>
                  </a:lnTo>
                  <a:lnTo>
                    <a:pt x="38" y="0"/>
                  </a:lnTo>
                  <a:lnTo>
                    <a:pt x="124" y="58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" name="任意多边形 3752"/>
            <p:cNvSpPr>
              <a:spLocks/>
            </p:cNvSpPr>
            <p:nvPr/>
          </p:nvSpPr>
          <p:spPr bwMode="auto">
            <a:xfrm>
              <a:off x="7528" y="18815"/>
              <a:ext cx="62" cy="55"/>
            </a:xfrm>
            <a:custGeom>
              <a:avLst/>
              <a:gdLst>
                <a:gd name="T0" fmla="*/ 1 w 109"/>
                <a:gd name="T1" fmla="*/ 0 h 98"/>
                <a:gd name="T2" fmla="*/ 1 w 109"/>
                <a:gd name="T3" fmla="*/ 1 h 98"/>
                <a:gd name="T4" fmla="*/ 0 w 109"/>
                <a:gd name="T5" fmla="*/ 1 h 98"/>
                <a:gd name="T6" fmla="*/ 1 w 109"/>
                <a:gd name="T7" fmla="*/ 1 h 98"/>
                <a:gd name="T8" fmla="*/ 1 w 109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98"/>
                <a:gd name="T17" fmla="*/ 109 w 109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98">
                  <a:moveTo>
                    <a:pt x="89" y="0"/>
                  </a:moveTo>
                  <a:cubicBezTo>
                    <a:pt x="108" y="25"/>
                    <a:pt x="101" y="59"/>
                    <a:pt x="77" y="78"/>
                  </a:cubicBezTo>
                  <a:cubicBezTo>
                    <a:pt x="52" y="97"/>
                    <a:pt x="19" y="91"/>
                    <a:pt x="0" y="67"/>
                  </a:cubicBezTo>
                  <a:cubicBezTo>
                    <a:pt x="19" y="53"/>
                    <a:pt x="19" y="51"/>
                    <a:pt x="43" y="34"/>
                  </a:cubicBezTo>
                  <a:cubicBezTo>
                    <a:pt x="70" y="16"/>
                    <a:pt x="75" y="12"/>
                    <a:pt x="89" y="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7" name="任意多边形 3753"/>
            <p:cNvSpPr>
              <a:spLocks/>
            </p:cNvSpPr>
            <p:nvPr/>
          </p:nvSpPr>
          <p:spPr bwMode="auto">
            <a:xfrm>
              <a:off x="7670" y="18815"/>
              <a:ext cx="60" cy="55"/>
            </a:xfrm>
            <a:custGeom>
              <a:avLst/>
              <a:gdLst>
                <a:gd name="T0" fmla="*/ 1 w 108"/>
                <a:gd name="T1" fmla="*/ 0 h 98"/>
                <a:gd name="T2" fmla="*/ 1 w 108"/>
                <a:gd name="T3" fmla="*/ 1 h 98"/>
                <a:gd name="T4" fmla="*/ 1 w 108"/>
                <a:gd name="T5" fmla="*/ 1 h 98"/>
                <a:gd name="T6" fmla="*/ 1 w 108"/>
                <a:gd name="T7" fmla="*/ 1 h 98"/>
                <a:gd name="T8" fmla="*/ 1 w 108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98"/>
                <a:gd name="T17" fmla="*/ 108 w 108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98">
                  <a:moveTo>
                    <a:pt x="19" y="0"/>
                  </a:moveTo>
                  <a:cubicBezTo>
                    <a:pt x="0" y="25"/>
                    <a:pt x="5" y="59"/>
                    <a:pt x="30" y="78"/>
                  </a:cubicBezTo>
                  <a:cubicBezTo>
                    <a:pt x="54" y="97"/>
                    <a:pt x="89" y="91"/>
                    <a:pt x="107" y="67"/>
                  </a:cubicBezTo>
                  <a:cubicBezTo>
                    <a:pt x="89" y="53"/>
                    <a:pt x="89" y="51"/>
                    <a:pt x="64" y="34"/>
                  </a:cubicBezTo>
                  <a:cubicBezTo>
                    <a:pt x="38" y="16"/>
                    <a:pt x="32" y="12"/>
                    <a:pt x="19" y="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8" name="任意多边形 3754"/>
            <p:cNvSpPr>
              <a:spLocks/>
            </p:cNvSpPr>
            <p:nvPr/>
          </p:nvSpPr>
          <p:spPr bwMode="auto">
            <a:xfrm>
              <a:off x="7550" y="18903"/>
              <a:ext cx="155" cy="77"/>
            </a:xfrm>
            <a:custGeom>
              <a:avLst/>
              <a:gdLst>
                <a:gd name="T0" fmla="*/ 1 w 272"/>
                <a:gd name="T1" fmla="*/ 1 h 135"/>
                <a:gd name="T2" fmla="*/ 1 w 272"/>
                <a:gd name="T3" fmla="*/ 1 h 135"/>
                <a:gd name="T4" fmla="*/ 1 w 272"/>
                <a:gd name="T5" fmla="*/ 1 h 135"/>
                <a:gd name="T6" fmla="*/ 1 w 272"/>
                <a:gd name="T7" fmla="*/ 1 h 135"/>
                <a:gd name="T8" fmla="*/ 0 w 272"/>
                <a:gd name="T9" fmla="*/ 1 h 135"/>
                <a:gd name="T10" fmla="*/ 1 w 272"/>
                <a:gd name="T11" fmla="*/ 0 h 135"/>
                <a:gd name="T12" fmla="*/ 1 w 272"/>
                <a:gd name="T13" fmla="*/ 1 h 1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2"/>
                <a:gd name="T22" fmla="*/ 0 h 135"/>
                <a:gd name="T23" fmla="*/ 272 w 272"/>
                <a:gd name="T24" fmla="*/ 135 h 1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2" h="135">
                  <a:moveTo>
                    <a:pt x="271" y="134"/>
                  </a:moveTo>
                  <a:lnTo>
                    <a:pt x="190" y="134"/>
                  </a:lnTo>
                  <a:cubicBezTo>
                    <a:pt x="190" y="104"/>
                    <a:pt x="165" y="80"/>
                    <a:pt x="135" y="80"/>
                  </a:cubicBezTo>
                  <a:cubicBezTo>
                    <a:pt x="104" y="80"/>
                    <a:pt x="81" y="104"/>
                    <a:pt x="81" y="134"/>
                  </a:cubicBezTo>
                  <a:lnTo>
                    <a:pt x="0" y="134"/>
                  </a:lnTo>
                  <a:cubicBezTo>
                    <a:pt x="0" y="61"/>
                    <a:pt x="60" y="0"/>
                    <a:pt x="134" y="0"/>
                  </a:cubicBezTo>
                  <a:cubicBezTo>
                    <a:pt x="211" y="0"/>
                    <a:pt x="271" y="61"/>
                    <a:pt x="271" y="134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" name="任意多边形 3755"/>
            <p:cNvSpPr>
              <a:spLocks/>
            </p:cNvSpPr>
            <p:nvPr/>
          </p:nvSpPr>
          <p:spPr bwMode="auto">
            <a:xfrm>
              <a:off x="7220" y="18968"/>
              <a:ext cx="130" cy="387"/>
            </a:xfrm>
            <a:custGeom>
              <a:avLst/>
              <a:gdLst>
                <a:gd name="T0" fmla="*/ 1 w 228"/>
                <a:gd name="T1" fmla="*/ 0 h 683"/>
                <a:gd name="T2" fmla="*/ 0 w 228"/>
                <a:gd name="T3" fmla="*/ 1 h 683"/>
                <a:gd name="T4" fmla="*/ 1 w 228"/>
                <a:gd name="T5" fmla="*/ 1 h 683"/>
                <a:gd name="T6" fmla="*/ 1 w 228"/>
                <a:gd name="T7" fmla="*/ 1 h 683"/>
                <a:gd name="T8" fmla="*/ 1 w 228"/>
                <a:gd name="T9" fmla="*/ 1 h 683"/>
                <a:gd name="T10" fmla="*/ 1 w 228"/>
                <a:gd name="T11" fmla="*/ 1 h 683"/>
                <a:gd name="T12" fmla="*/ 1 w 228"/>
                <a:gd name="T13" fmla="*/ 1 h 683"/>
                <a:gd name="T14" fmla="*/ 1 w 228"/>
                <a:gd name="T15" fmla="*/ 1 h 683"/>
                <a:gd name="T16" fmla="*/ 1 w 228"/>
                <a:gd name="T17" fmla="*/ 1 h 683"/>
                <a:gd name="T18" fmla="*/ 1 w 228"/>
                <a:gd name="T19" fmla="*/ 1 h 683"/>
                <a:gd name="T20" fmla="*/ 1 w 228"/>
                <a:gd name="T21" fmla="*/ 1 h 683"/>
                <a:gd name="T22" fmla="*/ 1 w 228"/>
                <a:gd name="T23" fmla="*/ 1 h 683"/>
                <a:gd name="T24" fmla="*/ 1 w 228"/>
                <a:gd name="T25" fmla="*/ 1 h 683"/>
                <a:gd name="T26" fmla="*/ 1 w 228"/>
                <a:gd name="T27" fmla="*/ 1 h 683"/>
                <a:gd name="T28" fmla="*/ 1 w 228"/>
                <a:gd name="T29" fmla="*/ 0 h 68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8"/>
                <a:gd name="T46" fmla="*/ 0 h 683"/>
                <a:gd name="T47" fmla="*/ 228 w 228"/>
                <a:gd name="T48" fmla="*/ 683 h 68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8" h="683">
                  <a:moveTo>
                    <a:pt x="227" y="0"/>
                  </a:moveTo>
                  <a:lnTo>
                    <a:pt x="0" y="283"/>
                  </a:lnTo>
                  <a:lnTo>
                    <a:pt x="34" y="525"/>
                  </a:lnTo>
                  <a:lnTo>
                    <a:pt x="32" y="617"/>
                  </a:lnTo>
                  <a:lnTo>
                    <a:pt x="98" y="682"/>
                  </a:lnTo>
                  <a:lnTo>
                    <a:pt x="113" y="632"/>
                  </a:lnTo>
                  <a:lnTo>
                    <a:pt x="83" y="557"/>
                  </a:lnTo>
                  <a:lnTo>
                    <a:pt x="106" y="555"/>
                  </a:lnTo>
                  <a:lnTo>
                    <a:pt x="121" y="606"/>
                  </a:lnTo>
                  <a:lnTo>
                    <a:pt x="138" y="600"/>
                  </a:lnTo>
                  <a:lnTo>
                    <a:pt x="132" y="548"/>
                  </a:lnTo>
                  <a:lnTo>
                    <a:pt x="91" y="504"/>
                  </a:lnTo>
                  <a:lnTo>
                    <a:pt x="80" y="298"/>
                  </a:lnTo>
                  <a:lnTo>
                    <a:pt x="227" y="166"/>
                  </a:lnTo>
                  <a:lnTo>
                    <a:pt x="227" y="0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" name="任意多边形 3756"/>
            <p:cNvSpPr>
              <a:spLocks/>
            </p:cNvSpPr>
            <p:nvPr/>
          </p:nvSpPr>
          <p:spPr bwMode="auto">
            <a:xfrm>
              <a:off x="7905" y="18968"/>
              <a:ext cx="130" cy="387"/>
            </a:xfrm>
            <a:custGeom>
              <a:avLst/>
              <a:gdLst>
                <a:gd name="T0" fmla="*/ 0 w 228"/>
                <a:gd name="T1" fmla="*/ 0 h 683"/>
                <a:gd name="T2" fmla="*/ 1 w 228"/>
                <a:gd name="T3" fmla="*/ 1 h 683"/>
                <a:gd name="T4" fmla="*/ 1 w 228"/>
                <a:gd name="T5" fmla="*/ 1 h 683"/>
                <a:gd name="T6" fmla="*/ 1 w 228"/>
                <a:gd name="T7" fmla="*/ 1 h 683"/>
                <a:gd name="T8" fmla="*/ 1 w 228"/>
                <a:gd name="T9" fmla="*/ 1 h 683"/>
                <a:gd name="T10" fmla="*/ 1 w 228"/>
                <a:gd name="T11" fmla="*/ 1 h 683"/>
                <a:gd name="T12" fmla="*/ 1 w 228"/>
                <a:gd name="T13" fmla="*/ 1 h 683"/>
                <a:gd name="T14" fmla="*/ 1 w 228"/>
                <a:gd name="T15" fmla="*/ 1 h 683"/>
                <a:gd name="T16" fmla="*/ 1 w 228"/>
                <a:gd name="T17" fmla="*/ 1 h 683"/>
                <a:gd name="T18" fmla="*/ 1 w 228"/>
                <a:gd name="T19" fmla="*/ 1 h 683"/>
                <a:gd name="T20" fmla="*/ 1 w 228"/>
                <a:gd name="T21" fmla="*/ 1 h 683"/>
                <a:gd name="T22" fmla="*/ 1 w 228"/>
                <a:gd name="T23" fmla="*/ 1 h 683"/>
                <a:gd name="T24" fmla="*/ 1 w 228"/>
                <a:gd name="T25" fmla="*/ 1 h 683"/>
                <a:gd name="T26" fmla="*/ 0 w 228"/>
                <a:gd name="T27" fmla="*/ 1 h 683"/>
                <a:gd name="T28" fmla="*/ 0 w 228"/>
                <a:gd name="T29" fmla="*/ 0 h 68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8"/>
                <a:gd name="T46" fmla="*/ 0 h 683"/>
                <a:gd name="T47" fmla="*/ 228 w 228"/>
                <a:gd name="T48" fmla="*/ 683 h 68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8" h="683">
                  <a:moveTo>
                    <a:pt x="0" y="0"/>
                  </a:moveTo>
                  <a:lnTo>
                    <a:pt x="227" y="283"/>
                  </a:lnTo>
                  <a:lnTo>
                    <a:pt x="194" y="525"/>
                  </a:lnTo>
                  <a:lnTo>
                    <a:pt x="196" y="617"/>
                  </a:lnTo>
                  <a:lnTo>
                    <a:pt x="130" y="682"/>
                  </a:lnTo>
                  <a:lnTo>
                    <a:pt x="113" y="632"/>
                  </a:lnTo>
                  <a:lnTo>
                    <a:pt x="145" y="557"/>
                  </a:lnTo>
                  <a:lnTo>
                    <a:pt x="121" y="555"/>
                  </a:lnTo>
                  <a:lnTo>
                    <a:pt x="106" y="606"/>
                  </a:lnTo>
                  <a:lnTo>
                    <a:pt x="91" y="600"/>
                  </a:lnTo>
                  <a:lnTo>
                    <a:pt x="94" y="548"/>
                  </a:lnTo>
                  <a:lnTo>
                    <a:pt x="136" y="504"/>
                  </a:lnTo>
                  <a:lnTo>
                    <a:pt x="149" y="298"/>
                  </a:lnTo>
                  <a:lnTo>
                    <a:pt x="0" y="166"/>
                  </a:lnTo>
                  <a:lnTo>
                    <a:pt x="0" y="0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任意多边形 3768"/>
            <p:cNvSpPr>
              <a:spLocks/>
            </p:cNvSpPr>
            <p:nvPr/>
          </p:nvSpPr>
          <p:spPr bwMode="auto">
            <a:xfrm>
              <a:off x="7333" y="18598"/>
              <a:ext cx="577" cy="957"/>
            </a:xfrm>
            <a:custGeom>
              <a:avLst/>
              <a:gdLst>
                <a:gd name="T0" fmla="*/ 1 w 1019"/>
                <a:gd name="T1" fmla="*/ 1 h 1690"/>
                <a:gd name="T2" fmla="*/ 1 w 1019"/>
                <a:gd name="T3" fmla="*/ 1 h 1690"/>
                <a:gd name="T4" fmla="*/ 1 w 1019"/>
                <a:gd name="T5" fmla="*/ 1 h 1690"/>
                <a:gd name="T6" fmla="*/ 1 w 1019"/>
                <a:gd name="T7" fmla="*/ 1 h 1690"/>
                <a:gd name="T8" fmla="*/ 1 w 1019"/>
                <a:gd name="T9" fmla="*/ 1 h 1690"/>
                <a:gd name="T10" fmla="*/ 1 w 1019"/>
                <a:gd name="T11" fmla="*/ 1 h 1690"/>
                <a:gd name="T12" fmla="*/ 1 w 1019"/>
                <a:gd name="T13" fmla="*/ 1 h 1690"/>
                <a:gd name="T14" fmla="*/ 1 w 1019"/>
                <a:gd name="T15" fmla="*/ 1 h 1690"/>
                <a:gd name="T16" fmla="*/ 1 w 1019"/>
                <a:gd name="T17" fmla="*/ 1 h 1690"/>
                <a:gd name="T18" fmla="*/ 1 w 1019"/>
                <a:gd name="T19" fmla="*/ 1 h 1690"/>
                <a:gd name="T20" fmla="*/ 0 w 1019"/>
                <a:gd name="T21" fmla="*/ 1 h 1690"/>
                <a:gd name="T22" fmla="*/ 0 w 1019"/>
                <a:gd name="T23" fmla="*/ 1 h 1690"/>
                <a:gd name="T24" fmla="*/ 1 w 1019"/>
                <a:gd name="T25" fmla="*/ 0 h 1690"/>
                <a:gd name="T26" fmla="*/ 1 w 1019"/>
                <a:gd name="T27" fmla="*/ 0 h 1690"/>
                <a:gd name="T28" fmla="*/ 1 w 1019"/>
                <a:gd name="T29" fmla="*/ 1 h 1690"/>
                <a:gd name="T30" fmla="*/ 1 w 1019"/>
                <a:gd name="T31" fmla="*/ 1 h 1690"/>
                <a:gd name="T32" fmla="*/ 1 w 1019"/>
                <a:gd name="T33" fmla="*/ 1 h 169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19"/>
                <a:gd name="T52" fmla="*/ 0 h 1690"/>
                <a:gd name="T53" fmla="*/ 1019 w 1019"/>
                <a:gd name="T54" fmla="*/ 1690 h 169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19" h="1690">
                  <a:moveTo>
                    <a:pt x="955" y="1689"/>
                  </a:moveTo>
                  <a:lnTo>
                    <a:pt x="691" y="1689"/>
                  </a:lnTo>
                  <a:lnTo>
                    <a:pt x="691" y="1599"/>
                  </a:lnTo>
                  <a:lnTo>
                    <a:pt x="927" y="1599"/>
                  </a:lnTo>
                  <a:lnTo>
                    <a:pt x="927" y="93"/>
                  </a:lnTo>
                  <a:lnTo>
                    <a:pt x="93" y="93"/>
                  </a:lnTo>
                  <a:lnTo>
                    <a:pt x="93" y="1599"/>
                  </a:lnTo>
                  <a:lnTo>
                    <a:pt x="329" y="1599"/>
                  </a:lnTo>
                  <a:lnTo>
                    <a:pt x="329" y="1689"/>
                  </a:lnTo>
                  <a:lnTo>
                    <a:pt x="65" y="1689"/>
                  </a:lnTo>
                  <a:cubicBezTo>
                    <a:pt x="29" y="1689"/>
                    <a:pt x="0" y="1661"/>
                    <a:pt x="0" y="1625"/>
                  </a:cubicBezTo>
                  <a:lnTo>
                    <a:pt x="0" y="65"/>
                  </a:lnTo>
                  <a:cubicBezTo>
                    <a:pt x="0" y="29"/>
                    <a:pt x="29" y="0"/>
                    <a:pt x="65" y="0"/>
                  </a:cubicBezTo>
                  <a:lnTo>
                    <a:pt x="953" y="0"/>
                  </a:lnTo>
                  <a:cubicBezTo>
                    <a:pt x="989" y="0"/>
                    <a:pt x="1018" y="29"/>
                    <a:pt x="1018" y="65"/>
                  </a:cubicBezTo>
                  <a:lnTo>
                    <a:pt x="1018" y="1625"/>
                  </a:lnTo>
                  <a:cubicBezTo>
                    <a:pt x="1018" y="1661"/>
                    <a:pt x="989" y="1689"/>
                    <a:pt x="955" y="1689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2" name="任意多边形 3769"/>
            <p:cNvSpPr>
              <a:spLocks/>
            </p:cNvSpPr>
            <p:nvPr/>
          </p:nvSpPr>
          <p:spPr bwMode="auto">
            <a:xfrm>
              <a:off x="7438" y="18480"/>
              <a:ext cx="370" cy="170"/>
            </a:xfrm>
            <a:custGeom>
              <a:avLst/>
              <a:gdLst>
                <a:gd name="T0" fmla="*/ 1 w 651"/>
                <a:gd name="T1" fmla="*/ 1 h 299"/>
                <a:gd name="T2" fmla="*/ 1 w 651"/>
                <a:gd name="T3" fmla="*/ 1 h 299"/>
                <a:gd name="T4" fmla="*/ 0 w 651"/>
                <a:gd name="T5" fmla="*/ 1 h 299"/>
                <a:gd name="T6" fmla="*/ 0 w 651"/>
                <a:gd name="T7" fmla="*/ 1 h 299"/>
                <a:gd name="T8" fmla="*/ 1 w 651"/>
                <a:gd name="T9" fmla="*/ 0 h 299"/>
                <a:gd name="T10" fmla="*/ 1 w 651"/>
                <a:gd name="T11" fmla="*/ 0 h 299"/>
                <a:gd name="T12" fmla="*/ 1 w 651"/>
                <a:gd name="T13" fmla="*/ 1 h 299"/>
                <a:gd name="T14" fmla="*/ 1 w 651"/>
                <a:gd name="T15" fmla="*/ 1 h 299"/>
                <a:gd name="T16" fmla="*/ 1 w 651"/>
                <a:gd name="T17" fmla="*/ 1 h 299"/>
                <a:gd name="T18" fmla="*/ 1 w 651"/>
                <a:gd name="T19" fmla="*/ 1 h 299"/>
                <a:gd name="T20" fmla="*/ 1 w 651"/>
                <a:gd name="T21" fmla="*/ 1 h 299"/>
                <a:gd name="T22" fmla="*/ 1 w 651"/>
                <a:gd name="T23" fmla="*/ 1 h 299"/>
                <a:gd name="T24" fmla="*/ 1 w 651"/>
                <a:gd name="T25" fmla="*/ 1 h 299"/>
                <a:gd name="T26" fmla="*/ 1 w 651"/>
                <a:gd name="T27" fmla="*/ 1 h 2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1"/>
                <a:gd name="T43" fmla="*/ 0 h 299"/>
                <a:gd name="T44" fmla="*/ 651 w 651"/>
                <a:gd name="T45" fmla="*/ 299 h 29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1" h="299">
                  <a:moveTo>
                    <a:pt x="595" y="298"/>
                  </a:moveTo>
                  <a:lnTo>
                    <a:pt x="55" y="298"/>
                  </a:lnTo>
                  <a:cubicBezTo>
                    <a:pt x="25" y="298"/>
                    <a:pt x="0" y="273"/>
                    <a:pt x="0" y="243"/>
                  </a:cubicBezTo>
                  <a:lnTo>
                    <a:pt x="0" y="55"/>
                  </a:lnTo>
                  <a:cubicBezTo>
                    <a:pt x="0" y="24"/>
                    <a:pt x="25" y="0"/>
                    <a:pt x="55" y="0"/>
                  </a:cubicBezTo>
                  <a:lnTo>
                    <a:pt x="595" y="0"/>
                  </a:lnTo>
                  <a:cubicBezTo>
                    <a:pt x="625" y="0"/>
                    <a:pt x="650" y="24"/>
                    <a:pt x="650" y="55"/>
                  </a:cubicBezTo>
                  <a:lnTo>
                    <a:pt x="650" y="243"/>
                  </a:lnTo>
                  <a:cubicBezTo>
                    <a:pt x="650" y="273"/>
                    <a:pt x="625" y="298"/>
                    <a:pt x="595" y="298"/>
                  </a:cubicBezTo>
                  <a:close/>
                  <a:moveTo>
                    <a:pt x="91" y="207"/>
                  </a:moveTo>
                  <a:lnTo>
                    <a:pt x="559" y="207"/>
                  </a:lnTo>
                  <a:lnTo>
                    <a:pt x="559" y="92"/>
                  </a:lnTo>
                  <a:lnTo>
                    <a:pt x="91" y="92"/>
                  </a:lnTo>
                  <a:lnTo>
                    <a:pt x="91" y="207"/>
                  </a:lnTo>
                  <a:close/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任意多边形 3770"/>
            <p:cNvSpPr>
              <a:spLocks/>
            </p:cNvSpPr>
            <p:nvPr/>
          </p:nvSpPr>
          <p:spPr bwMode="auto">
            <a:xfrm>
              <a:off x="7668" y="19473"/>
              <a:ext cx="115" cy="115"/>
            </a:xfrm>
            <a:custGeom>
              <a:avLst/>
              <a:gdLst>
                <a:gd name="T0" fmla="*/ 1 w 201"/>
                <a:gd name="T1" fmla="*/ 1 h 201"/>
                <a:gd name="T2" fmla="*/ 0 w 201"/>
                <a:gd name="T3" fmla="*/ 1 h 201"/>
                <a:gd name="T4" fmla="*/ 1 w 201"/>
                <a:gd name="T5" fmla="*/ 0 h 201"/>
                <a:gd name="T6" fmla="*/ 1 w 201"/>
                <a:gd name="T7" fmla="*/ 1 h 201"/>
                <a:gd name="T8" fmla="*/ 1 w 201"/>
                <a:gd name="T9" fmla="*/ 1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201"/>
                <a:gd name="T17" fmla="*/ 201 w 201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201">
                  <a:moveTo>
                    <a:pt x="100" y="200"/>
                  </a:moveTo>
                  <a:cubicBezTo>
                    <a:pt x="45" y="200"/>
                    <a:pt x="0" y="155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55" y="0"/>
                    <a:pt x="200" y="45"/>
                    <a:pt x="200" y="100"/>
                  </a:cubicBezTo>
                  <a:cubicBezTo>
                    <a:pt x="200" y="157"/>
                    <a:pt x="155" y="200"/>
                    <a:pt x="100" y="20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任意多边形 3771"/>
            <p:cNvSpPr>
              <a:spLocks/>
            </p:cNvSpPr>
            <p:nvPr/>
          </p:nvSpPr>
          <p:spPr bwMode="auto">
            <a:xfrm>
              <a:off x="7463" y="19473"/>
              <a:ext cx="115" cy="115"/>
            </a:xfrm>
            <a:custGeom>
              <a:avLst/>
              <a:gdLst>
                <a:gd name="T0" fmla="*/ 1 w 201"/>
                <a:gd name="T1" fmla="*/ 1 h 201"/>
                <a:gd name="T2" fmla="*/ 0 w 201"/>
                <a:gd name="T3" fmla="*/ 1 h 201"/>
                <a:gd name="T4" fmla="*/ 1 w 201"/>
                <a:gd name="T5" fmla="*/ 0 h 201"/>
                <a:gd name="T6" fmla="*/ 1 w 201"/>
                <a:gd name="T7" fmla="*/ 1 h 201"/>
                <a:gd name="T8" fmla="*/ 1 w 201"/>
                <a:gd name="T9" fmla="*/ 1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201"/>
                <a:gd name="T17" fmla="*/ 201 w 201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201">
                  <a:moveTo>
                    <a:pt x="100" y="200"/>
                  </a:moveTo>
                  <a:cubicBezTo>
                    <a:pt x="45" y="200"/>
                    <a:pt x="0" y="155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55" y="0"/>
                    <a:pt x="200" y="45"/>
                    <a:pt x="200" y="100"/>
                  </a:cubicBezTo>
                  <a:cubicBezTo>
                    <a:pt x="200" y="157"/>
                    <a:pt x="155" y="200"/>
                    <a:pt x="100" y="20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5" name="右箭头 194"/>
          <p:cNvSpPr/>
          <p:nvPr/>
        </p:nvSpPr>
        <p:spPr>
          <a:xfrm>
            <a:off x="6855416" y="4664962"/>
            <a:ext cx="144702" cy="36709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87484" y="4432734"/>
            <a:ext cx="412705" cy="394981"/>
          </a:xfrm>
          <a:prstGeom prst="rect">
            <a:avLst/>
          </a:prstGeom>
        </p:spPr>
      </p:pic>
      <p:sp>
        <p:nvSpPr>
          <p:cNvPr id="197" name="矩形 196"/>
          <p:cNvSpPr/>
          <p:nvPr/>
        </p:nvSpPr>
        <p:spPr>
          <a:xfrm>
            <a:off x="1033354" y="5840940"/>
            <a:ext cx="7272808" cy="415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99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 device during lifetime is the essential requirement. </a:t>
            </a:r>
            <a:endParaRPr lang="zh-CN" altLang="en-US" sz="2099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5631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168490" y="240270"/>
            <a:ext cx="8482052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Cases #1: Automated Asset Management in Factories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DD5D33-A7FF-42F0-BF1A-B20432CDE141}"/>
              </a:ext>
            </a:extLst>
          </p:cNvPr>
          <p:cNvSpPr txBox="1"/>
          <p:nvPr/>
        </p:nvSpPr>
        <p:spPr>
          <a:xfrm>
            <a:off x="4860633" y="4327163"/>
            <a:ext cx="4048418" cy="119006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 have considered RFID technology, but RFID is not good. </a:t>
            </a: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Bad performance:</a:t>
            </a:r>
            <a:r>
              <a:rPr lang="zh-CN" altLang="en-US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Based on our test, RFID</a:t>
            </a:r>
            <a:r>
              <a:rPr lang="zh-CN" altLang="en-US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can only read labels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case the labels are not blocked. On the other words, in case the label attached on the bin is blocked, e.g. by another metal bin,</a:t>
            </a:r>
            <a:r>
              <a:rPr lang="zh-CN" altLang="en-US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RFID always fail to read it</a:t>
            </a:r>
            <a:r>
              <a:rPr lang="zh-CN" altLang="en-US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9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High Cost: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transmission distance for RFID readers is short, about 8 meters based on test. We need to deploy a lot of RFID readers to cover the whole warehouse(about 5000m</a:t>
            </a:r>
            <a:r>
              <a:rPr lang="en-US" altLang="zh-CN" sz="900" baseline="300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 and the network cost is very high.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98A1C28-D05E-4FA5-A215-A7038904E696}"/>
              </a:ext>
            </a:extLst>
          </p:cNvPr>
          <p:cNvSpPr/>
          <p:nvPr/>
        </p:nvSpPr>
        <p:spPr>
          <a:xfrm>
            <a:off x="398367" y="1755205"/>
            <a:ext cx="4277192" cy="16544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 defTabSz="685526"/>
            <a:endParaRPr lang="en-US" sz="9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703990" y="1594735"/>
            <a:ext cx="374123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 management at the Gate </a:t>
            </a: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warehouse</a:t>
            </a:r>
            <a:endParaRPr lang="en-US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22C68E5-4D3D-457B-AECB-69AFE79ACA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5337" r="29591" b="6706"/>
          <a:stretch/>
        </p:blipFill>
        <p:spPr>
          <a:xfrm>
            <a:off x="622514" y="1915119"/>
            <a:ext cx="1734966" cy="12219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8E0B8D6-89A9-4DA6-B216-DA334F656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825" y="1915120"/>
            <a:ext cx="1210021" cy="121473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452385" y="3161794"/>
            <a:ext cx="42231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spcAft>
                <a:spcPts val="600"/>
              </a:spcAft>
              <a:defRPr sz="1200" b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900" dirty="0"/>
              <a:t>Identify which bins move in or out of the warehouse, at the Gate of the warehouse.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206637C-2B57-46EF-B8D4-612AF54FD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2259" y="2071772"/>
            <a:ext cx="1443568" cy="98846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6C2D24D-6B4A-46AA-82B4-D716658FDF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8891" y="2087826"/>
            <a:ext cx="1448466" cy="972412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80351E5-8AB2-4D26-A296-9C8D92A3B6E4}"/>
              </a:ext>
            </a:extLst>
          </p:cNvPr>
          <p:cNvSpPr/>
          <p:nvPr/>
        </p:nvSpPr>
        <p:spPr>
          <a:xfrm>
            <a:off x="4762914" y="1751959"/>
            <a:ext cx="4048419" cy="16576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 defTabSz="685526"/>
            <a:endParaRPr lang="en-US" sz="9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5CC4D40-4710-4E37-A3A0-25BF585FAEB2}"/>
              </a:ext>
            </a:extLst>
          </p:cNvPr>
          <p:cNvSpPr/>
          <p:nvPr/>
        </p:nvSpPr>
        <p:spPr>
          <a:xfrm>
            <a:off x="4997032" y="1594735"/>
            <a:ext cx="3052309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 management inside the </a:t>
            </a: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warehouse</a:t>
            </a:r>
            <a:endParaRPr lang="en-US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560" y="3573016"/>
            <a:ext cx="8135935" cy="400110"/>
          </a:xfrm>
          <a:prstGeom prst="rect">
            <a:avLst/>
          </a:prstGeom>
        </p:spPr>
        <p:txBody>
          <a:bodyPr wrap="square" lIns="26989" rIns="26989">
            <a:spAutoFit/>
          </a:bodyPr>
          <a:lstStyle/>
          <a:p>
            <a:r>
              <a: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RWS-210350 Requirements to URLLC</a:t>
            </a:r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positioning and perception for automotive industry</a:t>
            </a:r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China Mobile </a:t>
            </a:r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BMW Brilliance Automotive,  3GPP R18 WS</a:t>
            </a:r>
            <a:endParaRPr lang="zh-CN" altLang="en-US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01951" y="5498648"/>
            <a:ext cx="46542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requirements : </a:t>
            </a:r>
            <a:endParaRPr lang="en-US" altLang="zh-CN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altLang="zh-CN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</a:t>
            </a:r>
            <a:r>
              <a:rPr lang="en-US" altLang="zh-C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batteryless device </a:t>
            </a:r>
            <a:endParaRPr lang="en-US" altLang="zh-CN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altLang="zh-CN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sufficient </a:t>
            </a:r>
            <a:r>
              <a:rPr lang="en-US" altLang="zh-C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 budget for appropriate deployment</a:t>
            </a:r>
            <a:endParaRPr lang="zh-CN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2371941" y="1111287"/>
            <a:ext cx="5084324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1499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unique identify the bins for logistic management.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398367" y="4334408"/>
            <a:ext cx="4223174" cy="117981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Currently, bins are manually managed via scanning the barcode attached on each bin. </a:t>
            </a:r>
          </a:p>
          <a:p>
            <a:pPr defTabSz="685526">
              <a:spcAft>
                <a:spcPts val="45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Problem</a:t>
            </a:r>
            <a:r>
              <a:rPr lang="zh-CN" altLang="en-US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9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High OPEX: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OPEX of warehouse management is very high for us</a:t>
            </a:r>
            <a:endParaRPr lang="en-US" altLang="zh-CN" sz="9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Manual error: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Manual work often cause errors and many bins lost</a:t>
            </a:r>
          </a:p>
          <a:p>
            <a:pPr defTabSz="685526">
              <a:spcAft>
                <a:spcPts val="450"/>
              </a:spcAft>
            </a:pP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 are considering Automatic bin Management in the warehouse with a quite low cost.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668286" y="4009041"/>
            <a:ext cx="3741230" cy="276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Practice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5027258" y="4001799"/>
            <a:ext cx="3741230" cy="276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RFID technology</a:t>
            </a:r>
          </a:p>
        </p:txBody>
      </p:sp>
    </p:spTree>
    <p:extLst>
      <p:ext uri="{BB962C8B-B14F-4D97-AF65-F5344CB8AC3E}">
        <p14:creationId xmlns:p14="http://schemas.microsoft.com/office/powerpoint/2010/main" val="40099782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107504" y="385911"/>
            <a:ext cx="8482052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Cases #2: Automated Asset Management in Outdoor Warehouse</a:t>
            </a:r>
          </a:p>
        </p:txBody>
      </p:sp>
      <p:pic>
        <p:nvPicPr>
          <p:cNvPr id="5" name="Picture 2" descr="https://gimg2.baidu.com/image_search/src=http%3A%2F%2Fcbu01.alicdn.com%2Fimg%2Fibank%2F2017%2F038%2F847%2F5498748830_131606434.jpg&amp;refer=http%3A%2F%2Fcbu01.alicdn.com&amp;app=2002&amp;size=f9999,10000&amp;q=a80&amp;n=0&amp;g=0n&amp;fmt=jpeg?sec=1629707297&amp;t=d72d90aaf12fc011831a520965a51aa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7" b="1"/>
          <a:stretch/>
        </p:blipFill>
        <p:spPr bwMode="auto">
          <a:xfrm>
            <a:off x="1943479" y="2113999"/>
            <a:ext cx="2738528" cy="162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img0.baidu.com/it/u=1518407191,3007443273&amp;fm=26&amp;fmt=auto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5" t="8610" b="19329"/>
          <a:stretch/>
        </p:blipFill>
        <p:spPr bwMode="auto">
          <a:xfrm>
            <a:off x="4837789" y="2147260"/>
            <a:ext cx="2653079" cy="157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943479" y="5833085"/>
            <a:ext cx="5427243" cy="646331"/>
          </a:xfrm>
          <a:prstGeom prst="rect">
            <a:avLst/>
          </a:prstGeom>
          <a:noFill/>
        </p:spPr>
        <p:txBody>
          <a:bodyPr wrap="square" lIns="26989" rIns="26989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requirements: </a:t>
            </a:r>
            <a:endParaRPr lang="en-US" altLang="zh-CN" sz="1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low cost </a:t>
            </a:r>
            <a:r>
              <a:rPr lang="en-US" altLang="zh-CN" sz="1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 to avoid high-voltage breakdown </a:t>
            </a:r>
          </a:p>
          <a:p>
            <a:pPr>
              <a:lnSpc>
                <a:spcPct val="100000"/>
              </a:lnSpc>
            </a:pPr>
            <a:r>
              <a:rPr lang="en-US" altLang="zh-CN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sufficient link budget for outdoor deployment</a:t>
            </a:r>
            <a:endParaRPr lang="zh-CN" altLang="en-US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703839" y="4589666"/>
            <a:ext cx="8131457" cy="120802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Currently, RFID tags are pasted on each equipment and cable for asset management</a:t>
            </a:r>
          </a:p>
          <a:p>
            <a:pPr defTabSz="685526">
              <a:spcAft>
                <a:spcPts val="450"/>
              </a:spcAft>
            </a:pP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Problem</a:t>
            </a:r>
            <a:r>
              <a:rPr lang="zh-CN" altLang="en-US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Inventory is done by scanning the RFID tags one by one within short range</a:t>
            </a:r>
            <a:endParaRPr lang="en-US" altLang="zh-CN" sz="12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High OPEX: 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OPEX is high for manual scanning is needed</a:t>
            </a:r>
            <a:endParaRPr lang="en-US" altLang="zh-CN" sz="12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Not </a:t>
            </a:r>
            <a:r>
              <a:rPr lang="en-US" altLang="zh-CN" sz="1200" b="1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realtime</a:t>
            </a: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takes long time to scanning the tags one by one. Additionally, as real time inventory is unable to be reached, asset lose cannot be warned in time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2755433" y="4340651"/>
            <a:ext cx="3637129" cy="276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Practice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98A1C28-D05E-4FA5-A215-A7038904E696}"/>
              </a:ext>
            </a:extLst>
          </p:cNvPr>
          <p:cNvSpPr/>
          <p:nvPr/>
        </p:nvSpPr>
        <p:spPr>
          <a:xfrm>
            <a:off x="1828542" y="1869461"/>
            <a:ext cx="5783722" cy="21419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 defTabSz="685526"/>
            <a:endParaRPr lang="en-US" sz="9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1943479" y="1708990"/>
            <a:ext cx="5547389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Equipment/Cables management outdoor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3039473" y="3743964"/>
            <a:ext cx="33742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11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Identify the equipment/cables in outdoor warehouse</a:t>
            </a:r>
          </a:p>
        </p:txBody>
      </p:sp>
      <p:sp>
        <p:nvSpPr>
          <p:cNvPr id="13" name="矩形 12"/>
          <p:cNvSpPr/>
          <p:nvPr/>
        </p:nvSpPr>
        <p:spPr>
          <a:xfrm>
            <a:off x="812713" y="1176000"/>
            <a:ext cx="8482052" cy="553741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defTabSz="913814">
              <a:spcBef>
                <a:spcPts val="225"/>
              </a:spcBef>
              <a:spcAft>
                <a:spcPts val="450"/>
              </a:spcAft>
              <a:buSzPct val="70000"/>
            </a:pPr>
            <a:r>
              <a:rPr lang="en-US" altLang="zh-CN" sz="1499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power grid companies, there are plenty of equipment and cables stored in their outdoor warehouses (</a:t>
            </a:r>
            <a:r>
              <a:rPr lang="en-US" altLang="zh-CN" sz="1499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usually a few thousand square meters</a:t>
            </a:r>
            <a:r>
              <a:rPr lang="en-US" altLang="zh-CN" sz="1499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04515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217876" y="308077"/>
            <a:ext cx="8482052" cy="40015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Cases #3: Sustainable Sensor Network for Agriculture</a:t>
            </a:r>
          </a:p>
        </p:txBody>
      </p:sp>
      <p:pic>
        <p:nvPicPr>
          <p:cNvPr id="5" name="Picture 2" descr="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"/>
          <a:stretch/>
        </p:blipFill>
        <p:spPr bwMode="auto">
          <a:xfrm>
            <a:off x="4458902" y="3102037"/>
            <a:ext cx="4356122" cy="196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图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902" y="990763"/>
            <a:ext cx="4356122" cy="207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2973" y="980728"/>
            <a:ext cx="4125929" cy="4878259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marL="267784" indent="-267784" defTabSz="913814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Sensors are widely deployed in digital farm to monitor environments, crops state, and equipment state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Environments</a:t>
            </a:r>
          </a:p>
          <a:p>
            <a:pPr marL="821203" lvl="2" indent="-214227" defTabSz="913814">
              <a:spcAft>
                <a:spcPts val="450"/>
              </a:spcAft>
              <a:buSzPct val="70000"/>
              <a:buFont typeface="Calibri" panose="020F0502020204030204" pitchFamily="34" charset="0"/>
              <a:buChar char="–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light intensity, CO</a:t>
            </a:r>
            <a:r>
              <a:rPr lang="en-US" altLang="zh-CN" sz="1400" baseline="300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concentration, soil acidity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Crops state</a:t>
            </a:r>
          </a:p>
          <a:p>
            <a:pPr marL="821203" lvl="2" indent="-214227" defTabSz="913814">
              <a:spcAft>
                <a:spcPts val="450"/>
              </a:spcAft>
              <a:buSzPct val="70000"/>
              <a:buFont typeface="Calibri" panose="020F0502020204030204" pitchFamily="34" charset="0"/>
              <a:buChar char="–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size of fruit, temperature, humidity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Equipment state</a:t>
            </a:r>
          </a:p>
          <a:p>
            <a:pPr marL="821203" lvl="2" indent="-214227" defTabSz="913814">
              <a:spcAft>
                <a:spcPts val="450"/>
              </a:spcAft>
              <a:buSzPct val="70000"/>
              <a:buFont typeface="Calibri" panose="020F0502020204030204" pitchFamily="34" charset="0"/>
              <a:buChar char="–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working ours, power consumption</a:t>
            </a:r>
          </a:p>
          <a:p>
            <a:pPr marL="267784" indent="-267784" defTabSz="913814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Real time information is important to adjust planting mode in time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Existing cellular IoT devices will suffer from battery life of no larger than one year with reporting period of a few minutes</a:t>
            </a:r>
          </a:p>
          <a:p>
            <a:pPr marL="267784" lvl="1" indent="-267784" defTabSz="913814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is not realistic to replace batteries of thousands of sensors scattered throughout farms every year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 battery is preferred</a:t>
            </a:r>
          </a:p>
        </p:txBody>
      </p:sp>
      <p:sp>
        <p:nvSpPr>
          <p:cNvPr id="8" name="椭圆 7"/>
          <p:cNvSpPr/>
          <p:nvPr/>
        </p:nvSpPr>
        <p:spPr>
          <a:xfrm>
            <a:off x="7155651" y="2504695"/>
            <a:ext cx="659416" cy="60065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637687" y="2204366"/>
            <a:ext cx="659416" cy="88367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508210" y="1300750"/>
            <a:ext cx="502724" cy="60065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202" y="5590434"/>
            <a:ext cx="4685098" cy="765916"/>
          </a:xfrm>
          <a:prstGeom prst="rect">
            <a:avLst/>
          </a:prstGeom>
          <a:noFill/>
        </p:spPr>
        <p:txBody>
          <a:bodyPr wrap="square" tIns="26989" bIns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requirements for Passive IoT: </a:t>
            </a:r>
            <a:endParaRPr lang="en-US" altLang="zh-CN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altLang="zh-CN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</a:t>
            </a:r>
            <a:r>
              <a:rPr lang="en-US" altLang="zh-CN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 </a:t>
            </a:r>
            <a:endParaRPr lang="en-US" altLang="zh-CN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altLang="zh-CN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sufficient 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 budget for outdoor deployment </a:t>
            </a:r>
            <a:endParaRPr lang="zh-CN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043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183958" y="2775625"/>
            <a:ext cx="3979748" cy="3057449"/>
          </a:xfrm>
          <a:prstGeom prst="rect">
            <a:avLst/>
          </a:prstGeom>
          <a:solidFill>
            <a:srgbClr val="E0EBE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26"/>
            <a:endParaRPr lang="zh-CN" altLang="en-US" sz="2099" dirty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05352" y="1361425"/>
            <a:ext cx="3552316" cy="1356007"/>
          </a:xfrm>
          <a:prstGeom prst="rect">
            <a:avLst/>
          </a:prstGeom>
          <a:solidFill>
            <a:srgbClr val="E0EBE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26"/>
            <a:endParaRPr lang="zh-CN" altLang="en-US" sz="2099" dirty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" name="副标题 1"/>
          <p:cNvSpPr txBox="1">
            <a:spLocks/>
          </p:cNvSpPr>
          <p:nvPr/>
        </p:nvSpPr>
        <p:spPr>
          <a:xfrm>
            <a:off x="143431" y="370629"/>
            <a:ext cx="8478726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Existing </a:t>
            </a:r>
            <a:r>
              <a:rPr kumimoji="1" lang="en-US" altLang="zh-CN" sz="2099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technology-RFID</a:t>
            </a:r>
          </a:p>
        </p:txBody>
      </p:sp>
      <p:sp>
        <p:nvSpPr>
          <p:cNvPr id="14" name="矩形 13"/>
          <p:cNvSpPr/>
          <p:nvPr/>
        </p:nvSpPr>
        <p:spPr>
          <a:xfrm>
            <a:off x="606492" y="5339906"/>
            <a:ext cx="3027767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325" indent="-202325"/>
            <a:r>
              <a:rPr lang="en-US" altLang="zh-CN" sz="750" b="1" i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[1] </a:t>
            </a:r>
            <a:r>
              <a:rPr lang="zh-CN" altLang="en-US" sz="750" b="1" i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-</a:t>
            </a:r>
            <a:r>
              <a:rPr lang="en-US" altLang="zh-CN" sz="750" b="1" i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21.2</a:t>
            </a:r>
            <a:r>
              <a:rPr lang="zh-CN" altLang="en-US" sz="750" b="1" i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dBm Dual-Channel UHF Passive CMOS RFID Tag Design</a:t>
            </a:r>
          </a:p>
        </p:txBody>
      </p:sp>
      <p:pic>
        <p:nvPicPr>
          <p:cNvPr id="22" name="Picture 2" descr="C:\Users\w00468695\AppData\Roaming\eSpace_Desktop\UserData\w00468695\imagefiles\22DA011F-76C8-4EA4-AC20-48A2DA4AD00B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" t="2060" r="4040" b="1878"/>
          <a:stretch/>
        </p:blipFill>
        <p:spPr bwMode="auto">
          <a:xfrm>
            <a:off x="617917" y="3209669"/>
            <a:ext cx="3016342" cy="215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 22"/>
          <p:cNvSpPr/>
          <p:nvPr/>
        </p:nvSpPr>
        <p:spPr>
          <a:xfrm>
            <a:off x="488631" y="3034739"/>
            <a:ext cx="3133046" cy="944631"/>
          </a:xfrm>
          <a:prstGeom prst="round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圆角矩形 39"/>
          <p:cNvSpPr/>
          <p:nvPr/>
        </p:nvSpPr>
        <p:spPr bwMode="auto">
          <a:xfrm>
            <a:off x="1378452" y="1719227"/>
            <a:ext cx="721176" cy="157883"/>
          </a:xfrm>
          <a:prstGeom prst="roundRect">
            <a:avLst/>
          </a:prstGeom>
          <a:solidFill>
            <a:srgbClr val="5A6378">
              <a:lumMod val="20000"/>
              <a:lumOff val="80000"/>
            </a:srgbClr>
          </a:solidFill>
          <a:ln>
            <a:noFill/>
          </a:ln>
          <a:effectLst/>
          <a:extLst/>
        </p:spPr>
        <p:txBody>
          <a:bodyPr vert="horz" wrap="square" lIns="91392" tIns="45696" rIns="91392" bIns="45696" numCol="1" rtlCol="0" anchor="ctr" anchorCtr="0" compatLnSpc="1">
            <a:prstTxWarp prst="textNoShape">
              <a:avLst/>
            </a:prstTxWarp>
          </a:bodyPr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Reader</a:t>
            </a:r>
            <a:endParaRPr lang="zh-CN" altLang="en-US" sz="1200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809" y="1694743"/>
            <a:ext cx="388003" cy="23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5321">
            <a:off x="1104748" y="1691888"/>
            <a:ext cx="260103" cy="27733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2622791" y="1633235"/>
            <a:ext cx="860770" cy="321708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D4D4D6">
                    <a:lumMod val="25000"/>
                  </a:srgbClr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RFID APP Server</a:t>
            </a:r>
            <a:endParaRPr lang="zh-CN" altLang="en-US" sz="1200" kern="0" dirty="0">
              <a:solidFill>
                <a:srgbClr val="D4D4D6">
                  <a:lumMod val="25000"/>
                </a:srgbClr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cxnSp>
        <p:nvCxnSpPr>
          <p:cNvPr id="48" name="直接连接符 47"/>
          <p:cNvCxnSpPr>
            <a:stCxn id="40" idx="3"/>
            <a:endCxn id="46" idx="1"/>
          </p:cNvCxnSpPr>
          <p:nvPr/>
        </p:nvCxnSpPr>
        <p:spPr>
          <a:xfrm flipV="1">
            <a:off x="2099628" y="1794089"/>
            <a:ext cx="523163" cy="408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645107" y="1832837"/>
            <a:ext cx="914043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579"/>
              </a:lnSpc>
            </a:pPr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RFID Tag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153716" y="3024515"/>
            <a:ext cx="173511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RF Energy harvesting</a:t>
            </a:r>
            <a:endParaRPr lang="zh-CN" altLang="en-US" sz="1050" b="1" dirty="0">
              <a:solidFill>
                <a:srgbClr val="FF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073" y="2182106"/>
            <a:ext cx="3249929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Based on the order from RFID APP Server, a Reader wirelessly interacts with the RFID Tag to inventory/read/write the tag and return the information.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2313" y="1336626"/>
            <a:ext cx="24575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General architecture of RFID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79997" y="2751220"/>
            <a:ext cx="25058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RFID works </a:t>
            </a:r>
            <a:r>
              <a:rPr lang="en-US" altLang="zh-CN" sz="1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batteryless</a:t>
            </a:r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27041" y="5491434"/>
            <a:ext cx="355923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RFID tag is capable of harvesting energy for communication from RF(Radio Frequency) emitted by Reader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04018" y="1419617"/>
            <a:ext cx="4400333" cy="2149955"/>
          </a:xfrm>
          <a:prstGeom prst="rect">
            <a:avLst/>
          </a:prstGeom>
          <a:solidFill>
            <a:srgbClr val="E0EBE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26"/>
            <a:endParaRPr lang="zh-CN" altLang="en-US" sz="2099" dirty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021308" y="1720300"/>
            <a:ext cx="360084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1050" b="1" dirty="0">
                <a:solidFill>
                  <a:srgbClr val="C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Coverage of  a commercial RFID reader is only around or less than 10 meters in practical</a:t>
            </a:r>
            <a:endParaRPr kumimoji="1" lang="zh-CN" altLang="en-US" sz="1050" b="1" dirty="0" err="1">
              <a:solidFill>
                <a:srgbClr val="C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132632" y="1394818"/>
            <a:ext cx="15166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Problem of RFID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内容占位符 2"/>
          <p:cNvSpPr txBox="1">
            <a:spLocks/>
          </p:cNvSpPr>
          <p:nvPr/>
        </p:nvSpPr>
        <p:spPr bwMode="auto">
          <a:xfrm>
            <a:off x="4828793" y="2104739"/>
            <a:ext cx="3998250" cy="1293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198755" lvl="1" indent="0" defTabSz="685526">
              <a:spcBef>
                <a:spcPts val="225"/>
              </a:spcBef>
              <a:spcAft>
                <a:spcPts val="225"/>
              </a:spcAft>
              <a:buNone/>
              <a:defRPr/>
            </a:pP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of the reasons:</a:t>
            </a:r>
          </a:p>
          <a:p>
            <a:pPr marL="403461" lvl="1" indent="-204706" defTabSz="685526"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restriction: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the regulations of specific UHF band for RFID, EIRP of downlink  signals should </a:t>
            </a: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exceed 36dBm</a:t>
            </a:r>
          </a:p>
          <a:p>
            <a:pPr marL="403461" lvl="1" indent="-204706" defTabSz="685526"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Interference between readers: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reduces the coverage of each reader significantly [1]</a:t>
            </a:r>
          </a:p>
          <a:p>
            <a:pPr marL="403461" lvl="1" indent="-204706" defTabSz="685526">
              <a:spcBef>
                <a:spcPts val="225"/>
              </a:spcBef>
              <a:spcAft>
                <a:spcPts val="225"/>
              </a:spcAft>
              <a:defRPr/>
            </a:pPr>
            <a:endParaRPr lang="en-US" altLang="zh-CN" sz="1349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296944" y="5363261"/>
            <a:ext cx="6237063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8755" indent="-198755" defTabSz="685526">
              <a:spcAft>
                <a:spcPts val="150"/>
              </a:spcAft>
              <a:buSzPct val="70000"/>
              <a:defRPr/>
            </a:pPr>
            <a:r>
              <a:rPr lang="en-US" altLang="zh-CN" sz="75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INTERFERENCE ANALYSIS OF UHF RFID SYSTEMS, Progress In Electromagnetics Research B, Vol. 4, 2008</a:t>
            </a:r>
          </a:p>
        </p:txBody>
      </p:sp>
      <p:pic>
        <p:nvPicPr>
          <p:cNvPr id="66" name="Picture 2" descr="C:\Users\w00468695\AppData\Roaming\eSpace_Desktop\UserData\w00468695\imagefiles\58C9AE40-A0F4-4277-960D-A722589C88A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" b="3737"/>
          <a:stretch/>
        </p:blipFill>
        <p:spPr bwMode="auto">
          <a:xfrm>
            <a:off x="4828792" y="3661061"/>
            <a:ext cx="3805151" cy="16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5489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369" y="4849838"/>
            <a:ext cx="3252319" cy="1447650"/>
          </a:xfrm>
          <a:prstGeom prst="rect">
            <a:avLst/>
          </a:prstGeom>
        </p:spPr>
      </p:pic>
      <p:sp>
        <p:nvSpPr>
          <p:cNvPr id="338" name="副标题 1"/>
          <p:cNvSpPr txBox="1">
            <a:spLocks/>
          </p:cNvSpPr>
          <p:nvPr/>
        </p:nvSpPr>
        <p:spPr>
          <a:xfrm>
            <a:off x="163793" y="370432"/>
            <a:ext cx="8482052" cy="379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on Passive IoT for the Target Use Cases</a:t>
            </a:r>
          </a:p>
        </p:txBody>
      </p:sp>
      <p:sp>
        <p:nvSpPr>
          <p:cNvPr id="288" name="矩形 287"/>
          <p:cNvSpPr/>
          <p:nvPr/>
        </p:nvSpPr>
        <p:spPr>
          <a:xfrm>
            <a:off x="18913" y="1074996"/>
            <a:ext cx="3964571" cy="4498667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marL="267784" indent="-267784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Ultra low power device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Power consumption low enough to work with energy harvesting (1~100uW)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Harvest energy from Radio frequency or Solar.</a:t>
            </a:r>
          </a:p>
          <a:p>
            <a:pPr marL="267784" indent="-267784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Ultra low cost device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automated asset management, cost no significant increase compared with barcode printed on heat sensitive paper (~0.01$)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sustainable sensor network, cost comparable with sensor (~0.5$)</a:t>
            </a:r>
          </a:p>
          <a:p>
            <a:pPr marL="267784" indent="-267784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GB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Coverage and networking match the deployed </a:t>
            </a: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cellular </a:t>
            </a:r>
            <a:r>
              <a:rPr lang="en-GB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network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Indoor deployment: small cell with distance of 20~30 meters between neighboring pico remote radio units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Outdoor deployment: micro cell with distance of 200~300 meters between neighboring base stations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Interference management for adaptive networking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Network Architecture to manage the Passive IoT tags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135" y="836712"/>
            <a:ext cx="2597850" cy="131598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28370" y="931131"/>
            <a:ext cx="2159157" cy="1168266"/>
            <a:chOff x="5077711" y="1378443"/>
            <a:chExt cx="2880000" cy="1558297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7044770" y="1675530"/>
              <a:ext cx="864000" cy="1260000"/>
            </a:xfrm>
            <a:prstGeom prst="roundRect">
              <a:avLst>
                <a:gd name="adj" fmla="val 7576"/>
              </a:avLst>
            </a:prstGeom>
            <a:solidFill>
              <a:srgbClr val="8AB9E7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900" kern="0">
                <a:solidFill>
                  <a:srgbClr val="B2B2B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圆角矩形 22"/>
            <p:cNvSpPr/>
            <p:nvPr/>
          </p:nvSpPr>
          <p:spPr bwMode="auto">
            <a:xfrm>
              <a:off x="6111621" y="1676740"/>
              <a:ext cx="864000" cy="1260000"/>
            </a:xfrm>
            <a:prstGeom prst="roundRect">
              <a:avLst>
                <a:gd name="adj" fmla="val 7576"/>
              </a:avLst>
            </a:prstGeom>
            <a:solidFill>
              <a:srgbClr val="8AB9E7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900" kern="0">
                <a:solidFill>
                  <a:srgbClr val="B2B2B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圆角矩形 23"/>
            <p:cNvSpPr/>
            <p:nvPr/>
          </p:nvSpPr>
          <p:spPr bwMode="auto">
            <a:xfrm>
              <a:off x="5077711" y="2037952"/>
              <a:ext cx="2880000" cy="360000"/>
            </a:xfrm>
            <a:prstGeom prst="roundRect">
              <a:avLst/>
            </a:prstGeom>
            <a:solidFill>
              <a:srgbClr val="990000">
                <a:lumMod val="20000"/>
                <a:lumOff val="80000"/>
                <a:alpha val="50000"/>
              </a:srgbClr>
            </a:solidFill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900" kern="0">
                <a:solidFill>
                  <a:srgbClr val="B2B2B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圆角矩形 24"/>
            <p:cNvSpPr/>
            <p:nvPr/>
          </p:nvSpPr>
          <p:spPr bwMode="auto">
            <a:xfrm>
              <a:off x="5077711" y="2470391"/>
              <a:ext cx="2880000" cy="360000"/>
            </a:xfrm>
            <a:prstGeom prst="roundRect">
              <a:avLst/>
            </a:prstGeom>
            <a:solidFill>
              <a:srgbClr val="92D050">
                <a:alpha val="50000"/>
              </a:srgbClr>
            </a:solidFill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900" kern="0">
                <a:solidFill>
                  <a:srgbClr val="B2B2B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圆角矩形 25"/>
            <p:cNvSpPr/>
            <p:nvPr/>
          </p:nvSpPr>
          <p:spPr bwMode="auto">
            <a:xfrm>
              <a:off x="5077711" y="2037952"/>
              <a:ext cx="1111101" cy="360000"/>
            </a:xfrm>
            <a:prstGeom prst="round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53" tIns="34277" rIns="68553" bIns="34277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LPWAN</a:t>
              </a:r>
              <a:endParaRPr lang="zh-CN" altLang="en-US" sz="1050" b="1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圆角矩形 26"/>
            <p:cNvSpPr/>
            <p:nvPr/>
          </p:nvSpPr>
          <p:spPr bwMode="auto">
            <a:xfrm>
              <a:off x="5077711" y="2470391"/>
              <a:ext cx="1111101" cy="360000"/>
            </a:xfrm>
            <a:prstGeom prst="round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53" tIns="34277" rIns="68553" bIns="34277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Passive IoT</a:t>
              </a:r>
              <a:endParaRPr lang="zh-CN" altLang="en-US" sz="1050" b="1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111621" y="1676742"/>
              <a:ext cx="864000" cy="338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Power</a:t>
              </a:r>
              <a:endParaRPr lang="zh-CN" altLang="en-US" sz="1050" b="1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044769" y="1676740"/>
              <a:ext cx="864000" cy="338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Cost</a:t>
              </a:r>
              <a:endParaRPr lang="zh-CN" altLang="en-US" sz="1050" b="1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44769" y="2496441"/>
              <a:ext cx="864000" cy="30789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en-US" altLang="zh-CN" sz="900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0.01~0.5$</a:t>
              </a:r>
              <a:endParaRPr lang="zh-CN" altLang="en-US" sz="900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044769" y="2064003"/>
              <a:ext cx="864000" cy="30789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en-US" altLang="zh-CN" sz="900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&gt;1$</a:t>
              </a:r>
              <a:endParaRPr lang="zh-CN" altLang="en-US" sz="900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111621" y="2496441"/>
              <a:ext cx="864000" cy="30789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en-US" altLang="zh-CN" sz="900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1~100uW</a:t>
              </a:r>
              <a:endParaRPr lang="zh-CN" altLang="en-US" sz="900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11621" y="2064003"/>
              <a:ext cx="864000" cy="30789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en-US" altLang="zh-CN" sz="900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&gt;10mW</a:t>
              </a:r>
              <a:endParaRPr lang="zh-CN" altLang="en-US" sz="900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077711" y="1378443"/>
              <a:ext cx="2880000" cy="2463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Requirements on device</a:t>
              </a:r>
              <a:endParaRPr kumimoji="1" lang="zh-CN" altLang="en-US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149977" y="2248881"/>
            <a:ext cx="4916458" cy="415498"/>
          </a:xfrm>
          <a:prstGeom prst="rect">
            <a:avLst/>
          </a:prstGeom>
          <a:noFill/>
        </p:spPr>
        <p:txBody>
          <a:bodyPr wrap="square" lIns="26989" rIns="26989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Passive IoT targets at new IoT markets lower-end than all the existing cellular technologies, which require batteryless device for low maintenance cost</a:t>
            </a:r>
            <a:endParaRPr lang="zh-CN" altLang="en-US" sz="10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300879"/>
              </p:ext>
            </p:extLst>
          </p:nvPr>
        </p:nvGraphicFramePr>
        <p:xfrm>
          <a:off x="4279845" y="3139429"/>
          <a:ext cx="4183366" cy="1372501"/>
        </p:xfrm>
        <a:graphic>
          <a:graphicData uri="http://schemas.openxmlformats.org/drawingml/2006/table">
            <a:tbl>
              <a:tblPr firstRow="1" firstCol="1" bandRow="1"/>
              <a:tblGrid>
                <a:gridCol w="9446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9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46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96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9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Energy source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Size</a:t>
                      </a:r>
                      <a:endParaRPr lang="zh-CN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Availability</a:t>
                      </a:r>
                      <a:endParaRPr lang="zh-CN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Power density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Conversion efficiency </a:t>
                      </a:r>
                      <a:endParaRPr lang="zh-CN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Solar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15~100mW/cm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10~20%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Artificial Light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10~100</a:t>
                      </a:r>
                      <a:r>
                        <a:rPr lang="en-GB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uW/cm</a:t>
                      </a:r>
                      <a:r>
                        <a:rPr lang="en-GB" altLang="zh-CN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Airflow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Poor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100mW/cm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200uW/cm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~10%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Thermal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Poor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~50uW/cm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Radio frequency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1~10uW/cm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&lt; 20%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3950442" y="2937458"/>
            <a:ext cx="5349316" cy="16158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zh-CN" sz="105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Typical energy sources for energy harvesting [1][2]</a:t>
            </a:r>
            <a:endParaRPr lang="zh-CN" altLang="en-US" sz="105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128371" y="2811569"/>
            <a:ext cx="4916458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016527" y="4611769"/>
            <a:ext cx="4916458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163793" y="5796376"/>
            <a:ext cx="4176080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8755" indent="-198755" defTabSz="685526">
              <a:spcAft>
                <a:spcPts val="150"/>
              </a:spcAft>
              <a:buSzPct val="70000"/>
              <a:defRPr/>
            </a:pPr>
            <a:r>
              <a:rPr lang="en-US" altLang="zh-CN" sz="75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Internet of Hybrid Energy Harvesting Things, IEEE INTERNET OF THINGS JOURNAL, VOL. 5, NO. 2, 2018</a:t>
            </a:r>
          </a:p>
          <a:p>
            <a:pPr marL="198755" indent="-198755" defTabSz="685526">
              <a:spcAft>
                <a:spcPts val="150"/>
              </a:spcAft>
              <a:buSzPct val="70000"/>
              <a:defRPr/>
            </a:pPr>
            <a:r>
              <a:rPr lang="en-US" altLang="zh-CN" sz="75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Energy Harvesting Sensor Nodes - Survey and Implications, IEEE COMMUNICATIONS SURVEYS &amp; TUTORIALS, VOL. 13, NO. 3, 2011 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983484" y="964702"/>
            <a:ext cx="0" cy="4727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453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1102" y="1841245"/>
            <a:ext cx="388003" cy="23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0"/>
          <p:cNvSpPr txBox="1"/>
          <p:nvPr/>
        </p:nvSpPr>
        <p:spPr>
          <a:xfrm>
            <a:off x="1052014" y="2048713"/>
            <a:ext cx="198505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Passive IoT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Tag</a:t>
            </a:r>
            <a:endParaRPr lang="zh-CN" altLang="en-US" sz="1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9" name="直接连接符 8"/>
          <p:cNvCxnSpPr>
            <a:endCxn id="10" idx="1"/>
          </p:cNvCxnSpPr>
          <p:nvPr/>
        </p:nvCxnSpPr>
        <p:spPr>
          <a:xfrm>
            <a:off x="4170220" y="1834929"/>
            <a:ext cx="582023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10" name="矩形 9"/>
          <p:cNvSpPr/>
          <p:nvPr/>
        </p:nvSpPr>
        <p:spPr>
          <a:xfrm>
            <a:off x="4752243" y="1665605"/>
            <a:ext cx="506104" cy="338648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t"/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D4D4D6">
                    <a:lumMod val="25000"/>
                  </a:srgbClr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5GC</a:t>
            </a:r>
          </a:p>
        </p:txBody>
      </p:sp>
      <p:sp>
        <p:nvSpPr>
          <p:cNvPr id="11" name="矩形 10"/>
          <p:cNvSpPr/>
          <p:nvPr/>
        </p:nvSpPr>
        <p:spPr>
          <a:xfrm>
            <a:off x="6182346" y="1593873"/>
            <a:ext cx="1129161" cy="482112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D4D4D6">
                    <a:lumMod val="25000"/>
                  </a:srgbClr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Passive IoT Server</a:t>
            </a:r>
            <a:endParaRPr lang="zh-CN" altLang="en-US" sz="1200" kern="0" dirty="0">
              <a:solidFill>
                <a:srgbClr val="D4D4D6">
                  <a:lumMod val="25000"/>
                </a:srgbClr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5321">
            <a:off x="2668256" y="1662388"/>
            <a:ext cx="516839" cy="474342"/>
          </a:xfrm>
          <a:prstGeom prst="rect">
            <a:avLst/>
          </a:prstGeom>
        </p:spPr>
      </p:pic>
      <p:cxnSp>
        <p:nvCxnSpPr>
          <p:cNvPr id="13" name="直接连接符 12"/>
          <p:cNvCxnSpPr>
            <a:stCxn id="10" idx="3"/>
            <a:endCxn id="11" idx="1"/>
          </p:cNvCxnSpPr>
          <p:nvPr/>
        </p:nvCxnSpPr>
        <p:spPr>
          <a:xfrm>
            <a:off x="5258347" y="1834929"/>
            <a:ext cx="923999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grpSp>
        <p:nvGrpSpPr>
          <p:cNvPr id="18" name="组合 17"/>
          <p:cNvGrpSpPr/>
          <p:nvPr/>
        </p:nvGrpSpPr>
        <p:grpSpPr>
          <a:xfrm>
            <a:off x="3681534" y="1384910"/>
            <a:ext cx="328283" cy="1104017"/>
            <a:chOff x="8061960" y="2332799"/>
            <a:chExt cx="165793" cy="904296"/>
          </a:xfrm>
        </p:grpSpPr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5" cstate="screen">
              <a:duotone>
                <a:prstClr val="black"/>
                <a:srgbClr val="FFFFF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8062247" y="2342843"/>
              <a:ext cx="152317" cy="894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61960" y="2534895"/>
              <a:ext cx="57368" cy="177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16172" y="2534895"/>
              <a:ext cx="57368" cy="177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70385" y="2540250"/>
              <a:ext cx="57368" cy="177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grpSp>
          <p:nvGrpSpPr>
            <p:cNvPr id="23" name="组合 22"/>
            <p:cNvGrpSpPr/>
            <p:nvPr/>
          </p:nvGrpSpPr>
          <p:grpSpPr>
            <a:xfrm>
              <a:off x="8101799" y="2332799"/>
              <a:ext cx="82948" cy="212735"/>
              <a:chOff x="4611767" y="1949697"/>
              <a:chExt cx="550885" cy="1165611"/>
            </a:xfrm>
          </p:grpSpPr>
          <p:pic>
            <p:nvPicPr>
              <p:cNvPr id="24" name="Picture 3" descr="C:\Users\t00262198\Desktop\AAU 主打胶片刷新\3920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 flipH="1">
                <a:off x="4745052" y="2010662"/>
                <a:ext cx="219769" cy="108857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" name="Picture 2" descr="C:\Users\t00262198\Desktop\3920侧面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1440678" flipH="1">
                <a:off x="4611767" y="1949697"/>
                <a:ext cx="232840" cy="1161078"/>
              </a:xfrm>
              <a:prstGeom prst="rect">
                <a:avLst/>
              </a:prstGeom>
              <a:noFill/>
            </p:spPr>
          </p:pic>
          <p:pic>
            <p:nvPicPr>
              <p:cNvPr id="26" name="Picture 2" descr="C:\Users\t00262198\Desktop\3920侧面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56872">
                <a:off x="4929159" y="1950968"/>
                <a:ext cx="233493" cy="116434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8" name="TextBox 10"/>
          <p:cNvSpPr txBox="1"/>
          <p:nvPr/>
        </p:nvSpPr>
        <p:spPr>
          <a:xfrm>
            <a:off x="3423756" y="2482240"/>
            <a:ext cx="80622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NR</a:t>
            </a:r>
            <a:endParaRPr lang="zh-CN" altLang="en-US" sz="1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35" name="内容占位符 2"/>
          <p:cNvSpPr txBox="1">
            <a:spLocks/>
          </p:cNvSpPr>
          <p:nvPr/>
        </p:nvSpPr>
        <p:spPr bwMode="auto">
          <a:xfrm>
            <a:off x="102594" y="2842102"/>
            <a:ext cx="4339524" cy="303695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198755" indent="-198755" defTabSz="685526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 Group</a:t>
            </a:r>
          </a:p>
          <a:p>
            <a:pPr marL="0" indent="0" defTabSz="685526">
              <a:spcBef>
                <a:spcPts val="225"/>
              </a:spcBef>
              <a:spcAft>
                <a:spcPts val="450"/>
              </a:spcAft>
              <a:buSzPct val="70000"/>
              <a:buNone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Motivation: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the air technology to support the </a:t>
            </a:r>
            <a:r>
              <a:rPr lang="en-US" altLang="zh-CN" sz="1349" kern="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349" kern="0" dirty="0" err="1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device.</a:t>
            </a:r>
            <a:endParaRPr lang="en-US" altLang="zh-CN" sz="1349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685526">
              <a:spcBef>
                <a:spcPts val="225"/>
              </a:spcBef>
              <a:spcAft>
                <a:spcPts val="450"/>
              </a:spcAft>
              <a:buSzPct val="70000"/>
              <a:buNone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scope:</a:t>
            </a:r>
          </a:p>
          <a:p>
            <a:pPr marL="135517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2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Downlink coding and modulation </a:t>
            </a:r>
            <a:endParaRPr lang="zh-CN" altLang="zh-CN" sz="12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5517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2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Uplink coding and modulation scheme supporting backscatter transmission</a:t>
            </a:r>
            <a:endParaRPr lang="zh-CN" altLang="zh-CN" sz="12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5517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2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 structure and synchronization scheme</a:t>
            </a:r>
            <a:endParaRPr lang="zh-CN" altLang="zh-CN" sz="12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5517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2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Minimized protocol stack</a:t>
            </a:r>
            <a:endParaRPr lang="zh-CN" altLang="zh-CN" sz="12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5517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2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Coexistence with existing cellular technologies in licensed spectrum</a:t>
            </a:r>
            <a:endParaRPr lang="zh-CN" altLang="zh-CN" sz="12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内容占位符 2"/>
          <p:cNvSpPr txBox="1">
            <a:spLocks/>
          </p:cNvSpPr>
          <p:nvPr/>
        </p:nvSpPr>
        <p:spPr bwMode="auto">
          <a:xfrm>
            <a:off x="4483093" y="2835737"/>
            <a:ext cx="4522537" cy="3663318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198755" indent="-198755" defTabSz="685526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SA2 Group</a:t>
            </a:r>
          </a:p>
          <a:p>
            <a:pPr marL="0" indent="0" defTabSz="685526">
              <a:spcBef>
                <a:spcPts val="225"/>
              </a:spcBef>
              <a:spcAft>
                <a:spcPts val="450"/>
              </a:spcAft>
              <a:buSzPct val="70000"/>
              <a:buNone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Motivation: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the 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network architecture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support </a:t>
            </a:r>
            <a:r>
              <a:rPr lang="en-US" altLang="zh-CN" sz="1349" kern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lang="en-US" altLang="zh-CN" sz="1349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349" kern="0" dirty="0" err="1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enable the 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business.</a:t>
            </a:r>
            <a:endParaRPr lang="en-US" altLang="zh-CN" sz="1349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685526">
              <a:spcBef>
                <a:spcPts val="225"/>
              </a:spcBef>
              <a:spcAft>
                <a:spcPts val="450"/>
              </a:spcAft>
              <a:buSzPct val="70000"/>
              <a:buNone/>
              <a:defRPr/>
            </a:pPr>
            <a:r>
              <a:rPr lang="en-US" altLang="zh-CN" sz="1349" b="1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scope:</a:t>
            </a:r>
          </a:p>
          <a:p>
            <a:pPr marL="0" lvl="0" indent="0">
              <a:buNone/>
            </a:pPr>
            <a:r>
              <a:rPr lang="en-GB" altLang="zh-CN" sz="105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-Study the general architecture for supporting Passive </a:t>
            </a:r>
            <a:r>
              <a:rPr lang="en-GB" altLang="zh-CN" sz="1050" dirty="0" err="1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5G system.</a:t>
            </a:r>
            <a:endParaRPr lang="zh-CN" altLang="zh-CN" sz="1050" dirty="0" smtClean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u"/>
            </a:pPr>
            <a:r>
              <a:rPr lang="en-GB" altLang="zh-CN" sz="85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 </a:t>
            </a:r>
            <a:r>
              <a:rPr lang="en-GB" altLang="zh-CN" sz="8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 Passive </a:t>
            </a:r>
            <a:r>
              <a:rPr lang="en-GB" altLang="zh-CN" sz="8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8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 connecting to the NG-RAN or UE can be considered.</a:t>
            </a:r>
            <a:endParaRPr lang="zh-CN" altLang="zh-CN" sz="8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GB" altLang="zh-CN" sz="105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-Study 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manage the Passive </a:t>
            </a:r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device, including, e.g.: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and how Passive </a:t>
            </a:r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 registered to 5GC; 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and how to manage the CM states for the Passive </a:t>
            </a:r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device;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Policy enhancement to manage the Passive </a:t>
            </a:r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device.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GB" altLang="zh-CN" sz="105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-Study 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manage the connectivity for the Passive </a:t>
            </a:r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device, including, e.g.: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Establish the connectivity for the Passive </a:t>
            </a:r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 for data transmission;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handling for the Passive </a:t>
            </a:r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 data transmission; 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Policy enhancement to manage the connectivity for Passive </a:t>
            </a:r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device.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GB" altLang="zh-CN" sz="105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-Study 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support the mobility for Passive </a:t>
            </a:r>
            <a:r>
              <a:rPr lang="en-GB" altLang="zh-CN" sz="105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device. 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u"/>
            </a:pPr>
            <a:r>
              <a:rPr lang="en-GB" altLang="zh-CN" sz="8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 2: Gap analysis with the existing 5G system should be studied.</a:t>
            </a:r>
            <a:endParaRPr lang="zh-CN" altLang="zh-CN" sz="8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u"/>
            </a:pPr>
            <a:r>
              <a:rPr lang="en-GB" altLang="zh-CN" sz="8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 3: This SA2 study item has dependency to RAN and will start the study in case that the related RAN study is approved in RAN.</a:t>
            </a:r>
            <a:endParaRPr lang="zh-CN" altLang="zh-CN" sz="8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副标题 1"/>
          <p:cNvSpPr txBox="1">
            <a:spLocks/>
          </p:cNvSpPr>
          <p:nvPr/>
        </p:nvSpPr>
        <p:spPr>
          <a:xfrm>
            <a:off x="266661" y="272299"/>
            <a:ext cx="8482052" cy="379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 work on Passive IoT</a:t>
            </a:r>
          </a:p>
        </p:txBody>
      </p:sp>
      <p:sp>
        <p:nvSpPr>
          <p:cNvPr id="2" name="矩形 1"/>
          <p:cNvSpPr/>
          <p:nvPr/>
        </p:nvSpPr>
        <p:spPr>
          <a:xfrm>
            <a:off x="3499071" y="1265537"/>
            <a:ext cx="654744" cy="12314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7612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187624" y="1844824"/>
            <a:ext cx="5400675" cy="1728192"/>
          </a:xfrm>
        </p:spPr>
        <p:txBody>
          <a:bodyPr/>
          <a:lstStyle/>
          <a:p>
            <a:pPr marL="0" indent="0" algn="ctr">
              <a:buNone/>
            </a:pPr>
            <a:endParaRPr lang="en-US" altLang="zh-CN" b="1" dirty="0"/>
          </a:p>
          <a:p>
            <a:pPr marL="0" indent="0" algn="ctr">
              <a:buNone/>
            </a:pPr>
            <a:r>
              <a:rPr lang="en-US" altLang="zh-CN" sz="5400" b="1" dirty="0" smtClean="0"/>
              <a:t>Thanks!</a:t>
            </a:r>
          </a:p>
          <a:p>
            <a:pPr marL="0" indent="0" algn="ctr">
              <a:buNone/>
            </a:pPr>
            <a:endParaRPr lang="en-US" altLang="zh-CN" sz="5400" b="1" dirty="0"/>
          </a:p>
        </p:txBody>
      </p:sp>
    </p:spTree>
    <p:extLst>
      <p:ext uri="{BB962C8B-B14F-4D97-AF65-F5344CB8AC3E}">
        <p14:creationId xmlns:p14="http://schemas.microsoft.com/office/powerpoint/2010/main" val="2256476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1498</TotalTime>
  <Words>1415</Words>
  <Application>Microsoft Office PowerPoint</Application>
  <PresentationFormat>全屏显示(4:3)</PresentationFormat>
  <Paragraphs>186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华文细黑</vt:lpstr>
      <vt:lpstr>宋体</vt:lpstr>
      <vt:lpstr>Microsoft YaHei</vt:lpstr>
      <vt:lpstr>Microsoft YaHei</vt:lpstr>
      <vt:lpstr>Arial</vt:lpstr>
      <vt:lpstr>Bookman Old Style</vt:lpstr>
      <vt:lpstr>Calibri</vt:lpstr>
      <vt:lpstr>Times New Roman</vt:lpstr>
      <vt:lpstr>Wingdings</vt:lpstr>
      <vt:lpstr>Office Theme</vt:lpstr>
      <vt:lpstr>Motivation of Passive IoT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朱春晖 (Tom Zhu)</cp:lastModifiedBy>
  <cp:revision>430</cp:revision>
  <cp:lastPrinted>2000-01-14T10:02:55Z</cp:lastPrinted>
  <dcterms:created xsi:type="dcterms:W3CDTF">1999-11-22T09:19:47Z</dcterms:created>
  <dcterms:modified xsi:type="dcterms:W3CDTF">2021-09-08T10:54:55Z</dcterms:modified>
  <cp:category>Presentation</cp:category>
</cp:coreProperties>
</file>